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58" r:id="rId4"/>
  </p:sldMasterIdLst>
  <p:notesMasterIdLst>
    <p:notesMasterId r:id="rId46"/>
  </p:notesMasterIdLst>
  <p:sldIdLst>
    <p:sldId id="342" r:id="rId5"/>
    <p:sldId id="258" r:id="rId6"/>
    <p:sldId id="311" r:id="rId7"/>
    <p:sldId id="355" r:id="rId8"/>
    <p:sldId id="344" r:id="rId9"/>
    <p:sldId id="354" r:id="rId10"/>
    <p:sldId id="346" r:id="rId11"/>
    <p:sldId id="259" r:id="rId12"/>
    <p:sldId id="348" r:id="rId13"/>
    <p:sldId id="349" r:id="rId14"/>
    <p:sldId id="351" r:id="rId15"/>
    <p:sldId id="353" r:id="rId16"/>
    <p:sldId id="356" r:id="rId17"/>
    <p:sldId id="359" r:id="rId18"/>
    <p:sldId id="358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52" r:id="rId44"/>
    <p:sldId id="31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5226" autoAdjust="0"/>
  </p:normalViewPr>
  <p:slideViewPr>
    <p:cSldViewPr snapToGrid="0">
      <p:cViewPr varScale="1">
        <p:scale>
          <a:sx n="96" d="100"/>
          <a:sy n="96" d="100"/>
        </p:scale>
        <p:origin x="158" y="62"/>
      </p:cViewPr>
      <p:guideLst/>
    </p:cSldViewPr>
  </p:slideViewPr>
  <p:outlineViewPr>
    <p:cViewPr>
      <p:scale>
        <a:sx n="33" d="100"/>
        <a:sy n="33" d="100"/>
      </p:scale>
      <p:origin x="0" y="-31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B1857-7F2F-4FA5-AC91-CA6CB406E5ED}" type="datetimeFigureOut">
              <a:rPr lang="en-US" smtClean="0"/>
              <a:t>8/1/2024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1AFB1-1A0D-4465-9C69-5C319B14D7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67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DF8F48A-6110-47DA-8521-A1D1FFD22FE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2023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DF8F48A-6110-47DA-8521-A1D1FFD22FEF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180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DF8F48A-6110-47DA-8521-A1D1FFD22FEF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5337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DF8F48A-6110-47DA-8521-A1D1FFD22FEF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4032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DF8F48A-6110-47DA-8521-A1D1FFD22FEF}" type="slidenum">
              <a:rPr lang="pt-BR" smtClean="0"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572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159" y="1348536"/>
            <a:ext cx="4076458" cy="3654827"/>
          </a:xfrm>
        </p:spPr>
        <p:txBody>
          <a:bodyPr anchor="b">
            <a:normAutofit/>
          </a:bodyPr>
          <a:lstStyle>
            <a:lvl1pPr algn="r">
              <a:def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4851079-28FC-41AF-8373-BD8382DED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159" y="5170453"/>
            <a:ext cx="4076458" cy="990197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cs typeface="Calibri"/>
              </a:rPr>
              <a:t>Click to edit master text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6C3907-3C68-4C02-98EE-B36817B376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7025" y="0"/>
            <a:ext cx="6734974" cy="6858001"/>
          </a:xfrm>
          <a:custGeom>
            <a:avLst/>
            <a:gdLst>
              <a:gd name="connsiteX0" fmla="*/ 1 w 6734974"/>
              <a:gd name="connsiteY0" fmla="*/ 6292661 h 6858001"/>
              <a:gd name="connsiteX1" fmla="*/ 6734974 w 6734974"/>
              <a:gd name="connsiteY1" fmla="*/ 6292661 h 6858001"/>
              <a:gd name="connsiteX2" fmla="*/ 6734974 w 6734974"/>
              <a:gd name="connsiteY2" fmla="*/ 6858001 h 6858001"/>
              <a:gd name="connsiteX3" fmla="*/ 1 w 6734974"/>
              <a:gd name="connsiteY3" fmla="*/ 6858001 h 6858001"/>
              <a:gd name="connsiteX4" fmla="*/ 0 w 6734974"/>
              <a:gd name="connsiteY4" fmla="*/ 0 h 6858001"/>
              <a:gd name="connsiteX5" fmla="*/ 6734973 w 6734974"/>
              <a:gd name="connsiteY5" fmla="*/ 0 h 6858001"/>
              <a:gd name="connsiteX6" fmla="*/ 6734973 w 6734974"/>
              <a:gd name="connsiteY6" fmla="*/ 6256019 h 6858001"/>
              <a:gd name="connsiteX7" fmla="*/ 0 w 6734974"/>
              <a:gd name="connsiteY7" fmla="*/ 625601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4974" h="6858001">
                <a:moveTo>
                  <a:pt x="1" y="6292661"/>
                </a:moveTo>
                <a:lnTo>
                  <a:pt x="6734974" y="6292661"/>
                </a:lnTo>
                <a:lnTo>
                  <a:pt x="6734974" y="6858001"/>
                </a:lnTo>
                <a:lnTo>
                  <a:pt x="1" y="6858001"/>
                </a:lnTo>
                <a:close/>
                <a:moveTo>
                  <a:pt x="0" y="0"/>
                </a:moveTo>
                <a:lnTo>
                  <a:pt x="6734973" y="0"/>
                </a:lnTo>
                <a:lnTo>
                  <a:pt x="6734973" y="6256019"/>
                </a:lnTo>
                <a:lnTo>
                  <a:pt x="0" y="6256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4E7FD-271C-4B10-826F-A323C479D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93159" y="6274339"/>
            <a:ext cx="113988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4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8220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282206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6815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6815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F0B73B7-7EF9-4436-8B85-AC6CB551C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3841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12A1950-E837-4678-94B1-FA24467145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53841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C425DB15-1B5A-4780-98B4-C0921A42F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96A2980-FE4D-41BC-9B3F-DEC465C64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4">
            <a:extLst>
              <a:ext uri="{FF2B5EF4-FFF2-40B4-BE49-F238E27FC236}">
                <a16:creationId xmlns:a16="http://schemas.microsoft.com/office/drawing/2014/main" id="{2BBEE260-2DCA-4E68-9719-2D94DA793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6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95D367-78A2-47F5-B8D8-808AF3A34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1">
            <a:extLst>
              <a:ext uri="{FF2B5EF4-FFF2-40B4-BE49-F238E27FC236}">
                <a16:creationId xmlns:a16="http://schemas.microsoft.com/office/drawing/2014/main" id="{6109EF88-13AD-41C1-97AF-8C2772981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45E9990E-4826-4D59-9C78-9A4A6CA11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2C717-2A7A-4268-8EAA-2647EC66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FC668B-6914-4B3A-B7DF-20E1580B17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7407AA4-CC80-45E8-B78C-F0CF175638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4666" y="1678220"/>
            <a:ext cx="4267645" cy="4267645"/>
          </a:xfrm>
          <a:custGeom>
            <a:avLst/>
            <a:gdLst>
              <a:gd name="connsiteX0" fmla="*/ 2133823 w 4267645"/>
              <a:gd name="connsiteY0" fmla="*/ 0 h 4267645"/>
              <a:gd name="connsiteX1" fmla="*/ 4267645 w 4267645"/>
              <a:gd name="connsiteY1" fmla="*/ 2133823 h 4267645"/>
              <a:gd name="connsiteX2" fmla="*/ 2133823 w 4267645"/>
              <a:gd name="connsiteY2" fmla="*/ 4267645 h 4267645"/>
              <a:gd name="connsiteX3" fmla="*/ 0 w 4267645"/>
              <a:gd name="connsiteY3" fmla="*/ 2133823 h 4267645"/>
              <a:gd name="connsiteX4" fmla="*/ 2133823 w 4267645"/>
              <a:gd name="connsiteY4" fmla="*/ 0 h 426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645" h="4267645">
                <a:moveTo>
                  <a:pt x="2133823" y="0"/>
                </a:moveTo>
                <a:cubicBezTo>
                  <a:pt x="3312299" y="0"/>
                  <a:pt x="4267645" y="955346"/>
                  <a:pt x="4267645" y="2133823"/>
                </a:cubicBezTo>
                <a:cubicBezTo>
                  <a:pt x="4267645" y="3312300"/>
                  <a:pt x="3312299" y="4267645"/>
                  <a:pt x="2133823" y="4267645"/>
                </a:cubicBezTo>
                <a:cubicBezTo>
                  <a:pt x="955346" y="4267645"/>
                  <a:pt x="0" y="3312300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B730DE-0120-46E6-8D3A-600D766F15D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43382-22FC-496B-AEE9-278F3734E2B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88E7F-4AC4-4AE1-9CDB-DE61BFDA66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CDB3-CB80-4B55-AA7A-C57DCAC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 anchor="b">
            <a:noAutofit/>
          </a:bodyPr>
          <a:lstStyle>
            <a:lvl1pPr>
              <a:defRPr lang="en-US" sz="5400" b="1" kern="1200" spc="40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EFD46DF2-E81B-4E77-B06D-F09DC5853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D044CC36-2EFF-44B0-90A3-986DACB7E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AA3D090-A815-4AF9-88CE-94F0B7DD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98169C0-3B43-43E5-AC66-3B5B27A46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F553A0-E179-4D32-97DB-0F3679967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0003" y="1856226"/>
            <a:ext cx="2040674" cy="2040674"/>
          </a:xfrm>
          <a:custGeom>
            <a:avLst/>
            <a:gdLst>
              <a:gd name="connsiteX0" fmla="*/ 1020337 w 2040674"/>
              <a:gd name="connsiteY0" fmla="*/ 0 h 2040674"/>
              <a:gd name="connsiteX1" fmla="*/ 2040674 w 2040674"/>
              <a:gd name="connsiteY1" fmla="*/ 1020337 h 2040674"/>
              <a:gd name="connsiteX2" fmla="*/ 1020337 w 2040674"/>
              <a:gd name="connsiteY2" fmla="*/ 2040674 h 2040674"/>
              <a:gd name="connsiteX3" fmla="*/ 0 w 2040674"/>
              <a:gd name="connsiteY3" fmla="*/ 1020337 h 2040674"/>
              <a:gd name="connsiteX4" fmla="*/ 1020337 w 2040674"/>
              <a:gd name="connsiteY4" fmla="*/ 0 h 204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9BD1CE3-05F6-44F6-B6FB-EB60AB96B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5160" y="0"/>
            <a:ext cx="2866840" cy="2925044"/>
          </a:xfrm>
          <a:custGeom>
            <a:avLst/>
            <a:gdLst>
              <a:gd name="connsiteX0" fmla="*/ 1437601 w 2866840"/>
              <a:gd name="connsiteY0" fmla="*/ 0 h 2925044"/>
              <a:gd name="connsiteX1" fmla="*/ 1488735 w 2866840"/>
              <a:gd name="connsiteY1" fmla="*/ 0 h 2925044"/>
              <a:gd name="connsiteX2" fmla="*/ 1612768 w 2866840"/>
              <a:gd name="connsiteY2" fmla="*/ 6263 h 2925044"/>
              <a:gd name="connsiteX3" fmla="*/ 2860554 w 2866840"/>
              <a:gd name="connsiteY3" fmla="*/ 1026775 h 2925044"/>
              <a:gd name="connsiteX4" fmla="*/ 2866840 w 2866840"/>
              <a:gd name="connsiteY4" fmla="*/ 1051223 h 2925044"/>
              <a:gd name="connsiteX5" fmla="*/ 2866840 w 2866840"/>
              <a:gd name="connsiteY5" fmla="*/ 1872530 h 2925044"/>
              <a:gd name="connsiteX6" fmla="*/ 2860554 w 2866840"/>
              <a:gd name="connsiteY6" fmla="*/ 1896978 h 2925044"/>
              <a:gd name="connsiteX7" fmla="*/ 1463168 w 2866840"/>
              <a:gd name="connsiteY7" fmla="*/ 2925044 h 2925044"/>
              <a:gd name="connsiteX8" fmla="*/ 0 w 2866840"/>
              <a:gd name="connsiteY8" fmla="*/ 1461877 h 2925044"/>
              <a:gd name="connsiteX9" fmla="*/ 1313568 w 2866840"/>
              <a:gd name="connsiteY9" fmla="*/ 6263 h 29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40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2203017" y="66206"/>
                  <a:pt x="2689551" y="476982"/>
                  <a:pt x="2860554" y="1026775"/>
                </a:cubicBezTo>
                <a:lnTo>
                  <a:pt x="2866840" y="1051223"/>
                </a:lnTo>
                <a:lnTo>
                  <a:pt x="2866840" y="1872530"/>
                </a:lnTo>
                <a:lnTo>
                  <a:pt x="2860554" y="1896978"/>
                </a:lnTo>
                <a:cubicBezTo>
                  <a:pt x="2675300" y="2492588"/>
                  <a:pt x="2119737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6562173-D9DF-4B80-B41C-B2366D8F2C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65227" y="3267983"/>
            <a:ext cx="3726773" cy="3590017"/>
          </a:xfrm>
          <a:custGeom>
            <a:avLst/>
            <a:gdLst>
              <a:gd name="connsiteX0" fmla="*/ 2272751 w 3726773"/>
              <a:gd name="connsiteY0" fmla="*/ 0 h 3590017"/>
              <a:gd name="connsiteX1" fmla="*/ 3718432 w 3726773"/>
              <a:gd name="connsiteY1" fmla="*/ 518986 h 3590017"/>
              <a:gd name="connsiteX2" fmla="*/ 3726773 w 3726773"/>
              <a:gd name="connsiteY2" fmla="*/ 526567 h 3590017"/>
              <a:gd name="connsiteX3" fmla="*/ 3726773 w 3726773"/>
              <a:gd name="connsiteY3" fmla="*/ 3590017 h 3590017"/>
              <a:gd name="connsiteX4" fmla="*/ 422959 w 3726773"/>
              <a:gd name="connsiteY4" fmla="*/ 3590017 h 3590017"/>
              <a:gd name="connsiteX5" fmla="*/ 388150 w 3726773"/>
              <a:gd name="connsiteY5" fmla="*/ 3543469 h 3590017"/>
              <a:gd name="connsiteX6" fmla="*/ 0 w 3726773"/>
              <a:gd name="connsiteY6" fmla="*/ 2272752 h 3590017"/>
              <a:gd name="connsiteX7" fmla="*/ 2272751 w 3726773"/>
              <a:gd name="connsiteY7" fmla="*/ 0 h 359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26773" h="3590017">
                <a:moveTo>
                  <a:pt x="2272751" y="0"/>
                </a:moveTo>
                <a:cubicBezTo>
                  <a:pt x="2821903" y="0"/>
                  <a:pt x="3325566" y="194765"/>
                  <a:pt x="3718432" y="518986"/>
                </a:cubicBezTo>
                <a:lnTo>
                  <a:pt x="3726773" y="526567"/>
                </a:lnTo>
                <a:lnTo>
                  <a:pt x="3726773" y="3590017"/>
                </a:lnTo>
                <a:lnTo>
                  <a:pt x="422959" y="3590017"/>
                </a:lnTo>
                <a:lnTo>
                  <a:pt x="388150" y="3543469"/>
                </a:lnTo>
                <a:cubicBezTo>
                  <a:pt x="143093" y="3180735"/>
                  <a:pt x="0" y="2743454"/>
                  <a:pt x="0" y="2272752"/>
                </a:cubicBezTo>
                <a:cubicBezTo>
                  <a:pt x="0" y="1017546"/>
                  <a:pt x="1017546" y="0"/>
                  <a:pt x="227275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CFE18B2-C456-4DF2-9D4C-6A9017A6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ABD619-DC62-4FA6-8ABC-122A5C4B4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98E82A-0F3A-4A95-B364-F76F0A493755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01262" y="21822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32504-F5A4-48F8-B4E9-260A94B9BDA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 rot="16200000">
            <a:off x="-762668" y="4999038"/>
            <a:ext cx="335280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1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Espaço Reservado para Conteúdo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pt-BR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/>
              <a:t>Clique para editar o título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pt-BR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subtítulo</a:t>
            </a:r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pt-BR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/>
              <a:t>Clique para editar o estilo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45648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A510D02-1A1C-492C-9537-64FFD2249EED}" type="datetime1">
              <a:rPr lang="pt-BR" smtClean="0"/>
              <a:t>01/08/2024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D6580AB-5C3C-4B4F-8E2A-8B7A0A8CE69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4784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FE17E6-924C-47EE-8164-2CD1687C7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72DC8-7C70-4BE2-9DB2-CFABD37F8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2550" y="539750"/>
            <a:ext cx="4281488" cy="2468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E5E2300-A2FB-4449-8855-6D21495825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050" y="3835400"/>
            <a:ext cx="4281488" cy="2468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>
            <a:lvl1pPr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6">
            <a:extLst>
              <a:ext uri="{FF2B5EF4-FFF2-40B4-BE49-F238E27FC236}">
                <a16:creationId xmlns:a16="http://schemas.microsoft.com/office/drawing/2014/main" id="{5899A11A-FB87-441D-8F10-20485D20E77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4" name="Footer Placeholder 7">
            <a:extLst>
              <a:ext uri="{FF2B5EF4-FFF2-40B4-BE49-F238E27FC236}">
                <a16:creationId xmlns:a16="http://schemas.microsoft.com/office/drawing/2014/main" id="{58BCD522-5AD9-4F60-813E-CB3B6AEAB6E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25" name="Slide Number Placeholder 8">
            <a:extLst>
              <a:ext uri="{FF2B5EF4-FFF2-40B4-BE49-F238E27FC236}">
                <a16:creationId xmlns:a16="http://schemas.microsoft.com/office/drawing/2014/main" id="{AE30A9EF-2135-43EE-8E37-70C7EE1BCAF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48A8E28-7873-4AFA-A619-0E497E01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2268" y="536567"/>
            <a:ext cx="5784867" cy="5784867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 anchor="ctr">
            <a:normAutofit/>
          </a:bodyPr>
          <a:lstStyle>
            <a:lvl1pPr algn="ctr">
              <a:defRPr lang="en-US" sz="45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6567"/>
            <a:ext cx="4518504" cy="5784867"/>
          </a:xfrm>
        </p:spPr>
        <p:txBody>
          <a:bodyPr anchor="ctr">
            <a:normAutofit/>
          </a:bodyPr>
          <a:lstStyle>
            <a:lvl1pPr marL="0" indent="0">
              <a:lnSpc>
                <a:spcPts val="2500"/>
              </a:lnSpc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sp>
        <p:nvSpPr>
          <p:cNvPr id="4" name="Graphic 13">
            <a:extLst>
              <a:ext uri="{FF2B5EF4-FFF2-40B4-BE49-F238E27FC236}">
                <a16:creationId xmlns:a16="http://schemas.microsoft.com/office/drawing/2014/main" id="{5EB0124E-1A8A-4EB1-A9CF-E273590B6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9945" y="351421"/>
            <a:ext cx="198609" cy="198609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44654EA2-A648-4219-B093-1C05AE96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5883" y="5732852"/>
            <a:ext cx="130186" cy="130186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81C0EC89-A66C-4027-8FF0-F7605B506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223" y="1072473"/>
            <a:ext cx="182432" cy="182432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95D6AF-D6A0-4AA6-9810-97D9EBF677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8575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E5DE1C-B9B3-43A2-ADC2-A1E165568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2333A7-2FA8-4CD0-8D5D-EE98B3E37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236E68-2CF8-44ED-939D-0302808CE8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370" cy="6858000"/>
          </a:xfrm>
          <a:custGeom>
            <a:avLst/>
            <a:gdLst>
              <a:gd name="connsiteX0" fmla="*/ 0 w 12188370"/>
              <a:gd name="connsiteY0" fmla="*/ 0 h 6858000"/>
              <a:gd name="connsiteX1" fmla="*/ 12188370 w 12188370"/>
              <a:gd name="connsiteY1" fmla="*/ 0 h 6858000"/>
              <a:gd name="connsiteX2" fmla="*/ 12188370 w 12188370"/>
              <a:gd name="connsiteY2" fmla="*/ 6858000 h 6858000"/>
              <a:gd name="connsiteX3" fmla="*/ 0 w 12188370"/>
              <a:gd name="connsiteY3" fmla="*/ 6858000 h 6858000"/>
              <a:gd name="connsiteX4" fmla="*/ 0 w 12188370"/>
              <a:gd name="connsiteY4" fmla="*/ 843875 h 6858000"/>
              <a:gd name="connsiteX5" fmla="*/ 8473201 w 12188370"/>
              <a:gd name="connsiteY5" fmla="*/ 843875 h 6858000"/>
              <a:gd name="connsiteX6" fmla="*/ 8473201 w 12188370"/>
              <a:gd name="connsiteY6" fmla="*/ 816443 h 6858000"/>
              <a:gd name="connsiteX7" fmla="*/ 0 w 12188370"/>
              <a:gd name="connsiteY7" fmla="*/ 816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370" h="6858000">
                <a:moveTo>
                  <a:pt x="0" y="0"/>
                </a:moveTo>
                <a:lnTo>
                  <a:pt x="12188370" y="0"/>
                </a:lnTo>
                <a:lnTo>
                  <a:pt x="12188370" y="6858000"/>
                </a:lnTo>
                <a:lnTo>
                  <a:pt x="0" y="6858000"/>
                </a:lnTo>
                <a:lnTo>
                  <a:pt x="0" y="843875"/>
                </a:lnTo>
                <a:lnTo>
                  <a:pt x="8473201" y="843875"/>
                </a:lnTo>
                <a:lnTo>
                  <a:pt x="8473201" y="816443"/>
                </a:lnTo>
                <a:lnTo>
                  <a:pt x="0" y="8164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275" y="2276439"/>
            <a:ext cx="9679448" cy="2868439"/>
          </a:xfrm>
        </p:spPr>
        <p:txBody>
          <a:bodyPr anchor="b">
            <a:noAutofit/>
          </a:bodyPr>
          <a:lstStyle>
            <a:lvl1pPr algn="l">
              <a:defRPr lang="en-US" sz="7200" b="1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1D9E9B9-E0A7-4C75-946E-BBAEBCC2CA6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C6873F-B921-4626-97A7-FD8E9398E4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10886" y="821523"/>
            <a:ext cx="84732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raphic 13">
            <a:extLst>
              <a:ext uri="{FF2B5EF4-FFF2-40B4-BE49-F238E27FC236}">
                <a16:creationId xmlns:a16="http://schemas.microsoft.com/office/drawing/2014/main" id="{275D0799-1240-4A8C-98BF-96679D262568}"/>
              </a:ext>
            </a:extLst>
          </p:cNvPr>
          <p:cNvSpPr/>
          <p:nvPr userDrawn="1"/>
        </p:nvSpPr>
        <p:spPr>
          <a:xfrm>
            <a:off x="544954" y="2865643"/>
            <a:ext cx="146329" cy="157937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F7A1898-37E9-4DF7-9E1E-A5D41681C6D9}"/>
              </a:ext>
            </a:extLst>
          </p:cNvPr>
          <p:cNvSpPr/>
          <p:nvPr userDrawn="1"/>
        </p:nvSpPr>
        <p:spPr>
          <a:xfrm>
            <a:off x="903734" y="3094942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DA49FC99-340D-4901-98CD-6C4D1941C969}"/>
              </a:ext>
            </a:extLst>
          </p:cNvPr>
          <p:cNvSpPr/>
          <p:nvPr userDrawn="1"/>
        </p:nvSpPr>
        <p:spPr>
          <a:xfrm>
            <a:off x="532920" y="361923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7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,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95" y="1825625"/>
            <a:ext cx="10069401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25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7D4E1F-D8DD-4ED2-8901-A47E93089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4820000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301" y="299507"/>
            <a:ext cx="5221620" cy="625898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19B6EE4-4480-4732-A518-32AAC2EC081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77543"/>
            <a:ext cx="4434721" cy="978806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877BB9-EBFF-47D8-BB86-67C309ACB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CC749-7E8D-4AF0-B13E-80DDB47E25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B15A-5639-4D83-9CDE-B6FC231C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>
            <a:normAutofit/>
          </a:bodyPr>
          <a:lstStyle>
            <a:lvl1pPr>
              <a:defRPr sz="5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AB6B174-300F-4F50-A575-00A13C1635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38" y="2006600"/>
            <a:ext cx="2286000" cy="26082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74E96A81-148E-486F-BEFA-3D3FDB0B41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94908" y="2006380"/>
            <a:ext cx="2286000" cy="26082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17F02522-1BD4-4AC9-BBCB-05010ECC0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0378" y="2015722"/>
            <a:ext cx="2286000" cy="26082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961DC1B-263A-48A8-89E6-541AC356E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7276" y="2006379"/>
            <a:ext cx="2286000" cy="26082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2C4443B1-A455-4AF9-BE87-A07EA91F85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24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EEC7D0BC-E2A5-4FBE-A334-D9FF80B0D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8724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0CC80C9C-897F-4C36-8150-427548D8FF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490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A621D1DC-4C76-4E2F-A56F-7D7C193776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490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2DF3BDDA-6F5B-42F5-B623-12E87B1990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037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332AD10F-DEDB-4199-BAF1-536999434B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037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28F12227-FF8F-4C6B-910E-91A315DC22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5847" y="5017734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C71F03-1105-4059-948E-EE58B5878A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25847" y="5352052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F25ADF-BF1A-41A4-8F03-96470F6D079B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1988" y="61339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25E53-C87A-4194-B265-1AC2B8E754D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505756" y="845343"/>
            <a:ext cx="36339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E8DA8-8512-47B3-8251-03433D6EA25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160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0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2 column (comparison slide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5">
            <a:extLst>
              <a:ext uri="{FF2B5EF4-FFF2-40B4-BE49-F238E27FC236}">
                <a16:creationId xmlns:a16="http://schemas.microsoft.com/office/drawing/2014/main" id="{AF89E921-750A-4005-BEC2-04B9514B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3B378915-E570-47AE-8F85-FB8ED4A6C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AF1E926-D68F-4DC8-9F6D-C2C1576F9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6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6" r:id="rId4"/>
    <p:sldLayoutId id="2147483660" r:id="rId5"/>
    <p:sldLayoutId id="2147483680" r:id="rId6"/>
    <p:sldLayoutId id="2147483677" r:id="rId7"/>
    <p:sldLayoutId id="2147483665" r:id="rId8"/>
    <p:sldLayoutId id="2147483663" r:id="rId9"/>
    <p:sldLayoutId id="2147483679" r:id="rId10"/>
    <p:sldLayoutId id="2147483681" r:id="rId11"/>
    <p:sldLayoutId id="2147483671" r:id="rId12"/>
    <p:sldLayoutId id="2147483682" r:id="rId13"/>
    <p:sldLayoutId id="214748368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idades.ibge.gov.br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atlasbrasil.org.br/" TargetMode="External"/><Relationship Id="rId12" Type="http://schemas.openxmlformats.org/officeDocument/2006/relationships/hyperlink" Target="https://www.bcb.gov.br/" TargetMode="External"/><Relationship Id="rId2" Type="http://schemas.openxmlformats.org/officeDocument/2006/relationships/hyperlink" Target="https://github.com/OsvaldoCaio/data-analytics-postech-fiap/tree/main/Fase%205%20-%20Deep%20Learning%20and%20Unstructured%20Data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aguaesaneamento.org.br/" TargetMode="External"/><Relationship Id="rId11" Type="http://schemas.openxmlformats.org/officeDocument/2006/relationships/hyperlink" Target="https://www.cidadessustentaveis.org.br/" TargetMode="External"/><Relationship Id="rId5" Type="http://schemas.openxmlformats.org/officeDocument/2006/relationships/hyperlink" Target="https://educa.ibge.gov.br/" TargetMode="External"/><Relationship Id="rId10" Type="http://schemas.openxmlformats.org/officeDocument/2006/relationships/hyperlink" Target="https://forumseguranca.org.br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www.ibge.gov.br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pp.powerbi.com/groups/me/reports/935f6c09-c37f-4580-8e7a-764b4d644dfb/?pbi_source=PowerPoint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pp.powerbi.com/groups/me/reports/935f6c09-c37f-4580-8e7a-764b4d644dfb/?pbi_source=PowerPoint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pp.powerbi.com/groups/me/reports/935f6c09-c37f-4580-8e7a-764b4d644dfb/?pbi_source=PowerPoint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links/srOuVoQJ0R?ctid=c56c8edc-eeb7-4c14-a1c4-c7215b5b0ad6&amp;pbi_source=linkShare" TargetMode="External"/><Relationship Id="rId7" Type="http://schemas.openxmlformats.org/officeDocument/2006/relationships/image" Target="../media/image42.png"/><Relationship Id="rId2" Type="http://schemas.openxmlformats.org/officeDocument/2006/relationships/hyperlink" Target="https://github.com/OsvaldoCaio/data-analytics-postech-fiap/tree/main/Fase%205%20-%20Deep%20Learning%20and%20Unstructured%20Data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qedu.org.br/municipio/3515103-embu-guacu/baixar-dados" TargetMode="External"/><Relationship Id="rId5" Type="http://schemas.openxmlformats.org/officeDocument/2006/relationships/hyperlink" Target="https://censo2022.ibge.gov.br/panorama/" TargetMode="External"/><Relationship Id="rId4" Type="http://schemas.openxmlformats.org/officeDocument/2006/relationships/hyperlink" Target="https://passosmagicos.org.br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passosmagicos.org.br/" TargetMode="Externa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268;p46">
            <a:extLst>
              <a:ext uri="{FF2B5EF4-FFF2-40B4-BE49-F238E27FC236}">
                <a16:creationId xmlns:a16="http://schemas.microsoft.com/office/drawing/2014/main" id="{98DF1032-C448-166D-4A97-23B60BEB2BAB}"/>
              </a:ext>
            </a:extLst>
          </p:cNvPr>
          <p:cNvGrpSpPr/>
          <p:nvPr/>
        </p:nvGrpSpPr>
        <p:grpSpPr>
          <a:xfrm>
            <a:off x="5128116" y="384121"/>
            <a:ext cx="1935762" cy="309053"/>
            <a:chOff x="4875929" y="1491165"/>
            <a:chExt cx="1935762" cy="309054"/>
          </a:xfrm>
        </p:grpSpPr>
        <p:pic>
          <p:nvPicPr>
            <p:cNvPr id="6" name="Google Shape;269;p46">
              <a:extLst>
                <a:ext uri="{FF2B5EF4-FFF2-40B4-BE49-F238E27FC236}">
                  <a16:creationId xmlns:a16="http://schemas.microsoft.com/office/drawing/2014/main" id="{23692247-0965-1B95-DD20-DBE7E2B4D45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44586" y="1491165"/>
              <a:ext cx="667105" cy="3090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270;p46">
              <a:extLst>
                <a:ext uri="{FF2B5EF4-FFF2-40B4-BE49-F238E27FC236}">
                  <a16:creationId xmlns:a16="http://schemas.microsoft.com/office/drawing/2014/main" id="{2C6B2D60-BC11-C897-2C3E-7B1A413BDBA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75929" y="1581685"/>
              <a:ext cx="811508" cy="218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271;p46">
              <a:extLst>
                <a:ext uri="{FF2B5EF4-FFF2-40B4-BE49-F238E27FC236}">
                  <a16:creationId xmlns:a16="http://schemas.microsoft.com/office/drawing/2014/main" id="{02D7FB99-78EB-CD02-A9C3-890C0DEE852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835835" y="1623770"/>
              <a:ext cx="142153" cy="1421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4200095C-B705-DF16-9377-E6896178A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654059"/>
            <a:ext cx="4860325" cy="1199872"/>
          </a:xfrm>
        </p:spPr>
        <p:txBody>
          <a:bodyPr/>
          <a:lstStyle/>
          <a:p>
            <a:pPr algn="l"/>
            <a:r>
              <a:rPr lang="pt-BR" sz="1400" b="1" dirty="0">
                <a:cs typeface="Arial"/>
              </a:rPr>
              <a:t>Jonathan Abner Jerônimo de Freitas</a:t>
            </a:r>
            <a:endParaRPr lang="pt-BR" sz="1400" b="1" dirty="0"/>
          </a:p>
          <a:p>
            <a:pPr algn="l"/>
            <a:r>
              <a:rPr lang="pt-BR" sz="1400" b="1" dirty="0">
                <a:cs typeface="Arial"/>
              </a:rPr>
              <a:t>Osvaldo Caio Oliveira dos Santos </a:t>
            </a:r>
            <a:endParaRPr lang="pt-BR" sz="1400" b="1" dirty="0"/>
          </a:p>
          <a:p>
            <a:pPr algn="l"/>
            <a:r>
              <a:rPr lang="pt-BR" sz="1400" b="1" dirty="0" err="1">
                <a:cs typeface="Arial"/>
              </a:rPr>
              <a:t>Ranieli</a:t>
            </a:r>
            <a:r>
              <a:rPr lang="pt-BR" sz="1400" b="1" dirty="0">
                <a:cs typeface="Arial"/>
              </a:rPr>
              <a:t> Santos</a:t>
            </a:r>
            <a:endParaRPr lang="pt-BR" sz="1400" b="1" dirty="0"/>
          </a:p>
          <a:p>
            <a:pPr algn="l"/>
            <a:r>
              <a:rPr lang="pt-BR" sz="1400" b="1" dirty="0">
                <a:cs typeface="Arial"/>
              </a:rPr>
              <a:t>Thalita Mendes </a:t>
            </a:r>
            <a:r>
              <a:rPr lang="pt-BR" sz="1400" b="1" dirty="0" err="1">
                <a:cs typeface="Arial"/>
              </a:rPr>
              <a:t>Maina</a:t>
            </a:r>
            <a:r>
              <a:rPr lang="pt-BR" sz="1400" b="1" dirty="0">
                <a:cs typeface="Arial"/>
              </a:rPr>
              <a:t> </a:t>
            </a:r>
            <a:r>
              <a:rPr lang="pt-BR" sz="1400" b="1" dirty="0" err="1">
                <a:cs typeface="Arial"/>
              </a:rPr>
              <a:t>Bengliomini</a:t>
            </a:r>
            <a:r>
              <a:rPr lang="pt-BR" sz="1400" dirty="0">
                <a:cs typeface="Arial"/>
              </a:rPr>
              <a:t> </a:t>
            </a:r>
            <a:endParaRPr lang="pt-BR" sz="14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414CBD1-3A3F-64CA-D12C-F3B45ECD1831}"/>
              </a:ext>
            </a:extLst>
          </p:cNvPr>
          <p:cNvSpPr txBox="1"/>
          <p:nvPr/>
        </p:nvSpPr>
        <p:spPr>
          <a:xfrm>
            <a:off x="3044890" y="913995"/>
            <a:ext cx="610222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2800" b="1">
                <a:solidFill>
                  <a:schemeClr val="bg1"/>
                </a:solidFill>
              </a:rPr>
              <a:t>Turma – 2TDAT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0DA0E72-F7CD-E2ED-AF64-D6A841196A24}"/>
              </a:ext>
            </a:extLst>
          </p:cNvPr>
          <p:cNvSpPr txBox="1"/>
          <p:nvPr/>
        </p:nvSpPr>
        <p:spPr>
          <a:xfrm>
            <a:off x="2290699" y="2437611"/>
            <a:ext cx="7590007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SzPts val="2100"/>
              <a:buNone/>
              <a:defRPr sz="2100">
                <a:solidFill>
                  <a:srgbClr val="F51268"/>
                </a:solidFill>
              </a:defRPr>
            </a:lvl1pPr>
          </a:lstStyle>
          <a:p>
            <a:endParaRPr lang="pt-BR" sz="2800" b="1" dirty="0"/>
          </a:p>
          <a:p>
            <a:r>
              <a:rPr lang="en-US" sz="2800" b="1" dirty="0">
                <a:solidFill>
                  <a:schemeClr val="bg1"/>
                </a:solidFill>
              </a:rPr>
              <a:t>FASE 5 –</a:t>
            </a:r>
            <a:r>
              <a:rPr lang="en-US" sz="2800" b="1" dirty="0"/>
              <a:t> </a:t>
            </a:r>
            <a:r>
              <a:rPr lang="en-US" sz="2800" b="1" dirty="0">
                <a:ea typeface="+mn-lt"/>
                <a:cs typeface="+mn-lt"/>
              </a:rPr>
              <a:t>DATATHON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Grupo 82</a:t>
            </a:r>
          </a:p>
        </p:txBody>
      </p:sp>
      <p:sp>
        <p:nvSpPr>
          <p:cNvPr id="31" name="Espaço Reservado para Texto 14">
            <a:extLst>
              <a:ext uri="{FF2B5EF4-FFF2-40B4-BE49-F238E27FC236}">
                <a16:creationId xmlns:a16="http://schemas.microsoft.com/office/drawing/2014/main" id="{831C1FCA-A48D-A197-73EF-21E75AA507DF}"/>
              </a:ext>
            </a:extLst>
          </p:cNvPr>
          <p:cNvSpPr txBox="1">
            <a:spLocks/>
          </p:cNvSpPr>
          <p:nvPr/>
        </p:nvSpPr>
        <p:spPr>
          <a:xfrm>
            <a:off x="4860325" y="5658128"/>
            <a:ext cx="5569212" cy="1199872"/>
          </a:xfrm>
          <a:prstGeom prst="rect">
            <a:avLst/>
          </a:prstGeom>
          <a:solidFill>
            <a:schemeClr val="tx1">
              <a:alpha val="61961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pt-BR"/>
            </a:defPPr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2000" b="0" i="0" kern="1200" spc="3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400" b="1" dirty="0">
                <a:cs typeface="Arial"/>
              </a:rPr>
              <a:t>jonathanabner2015@gmail.com</a:t>
            </a:r>
            <a:endParaRPr lang="pt-BR" sz="1400" b="1" dirty="0"/>
          </a:p>
          <a:p>
            <a:pPr algn="l"/>
            <a:r>
              <a:rPr lang="pt-BR" sz="1400" b="1" dirty="0">
                <a:cs typeface="Arial"/>
              </a:rPr>
              <a:t>osvaldocaio@hotmail.com</a:t>
            </a:r>
            <a:endParaRPr lang="pt-BR" sz="1400" b="1" dirty="0"/>
          </a:p>
          <a:p>
            <a:pPr algn="l"/>
            <a:r>
              <a:rPr lang="pt-BR" sz="1400" b="1" dirty="0">
                <a:cs typeface="Arial"/>
              </a:rPr>
              <a:t>raniellidos@hotmail.com</a:t>
            </a:r>
            <a:endParaRPr lang="pt-BR" sz="1400" b="1" dirty="0"/>
          </a:p>
          <a:p>
            <a:pPr algn="l"/>
            <a:r>
              <a:rPr lang="pt-BR" sz="1400" b="1" dirty="0">
                <a:cs typeface="Arial"/>
              </a:rPr>
              <a:t>thalitamaina@gmail.com </a:t>
            </a:r>
            <a:endParaRPr lang="pt-BR" sz="1400" b="1" dirty="0"/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C5A7DBE3-AE04-DDE7-2061-54FBC6C794DB}"/>
              </a:ext>
            </a:extLst>
          </p:cNvPr>
          <p:cNvSpPr txBox="1">
            <a:spLocks/>
          </p:cNvSpPr>
          <p:nvPr/>
        </p:nvSpPr>
        <p:spPr>
          <a:xfrm>
            <a:off x="10429536" y="5654059"/>
            <a:ext cx="1762463" cy="1199872"/>
          </a:xfrm>
          <a:prstGeom prst="rect">
            <a:avLst/>
          </a:prstGeom>
          <a:solidFill>
            <a:schemeClr val="tx1">
              <a:alpha val="61961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pt-BR"/>
            </a:defPPr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2000" b="0" i="0" kern="1200" spc="3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ítulo 67" hidden="1">
            <a:extLst>
              <a:ext uri="{FF2B5EF4-FFF2-40B4-BE49-F238E27FC236}">
                <a16:creationId xmlns:a16="http://schemas.microsoft.com/office/drawing/2014/main" id="{3D46526D-118F-4F6F-BAE0-066F422E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Slide de recursos humanos 3</a:t>
            </a:r>
          </a:p>
        </p:txBody>
      </p:sp>
      <p:pic>
        <p:nvPicPr>
          <p:cNvPr id="122" name="Imagem 121">
            <a:extLst>
              <a:ext uri="{FF2B5EF4-FFF2-40B4-BE49-F238E27FC236}">
                <a16:creationId xmlns:a16="http://schemas.microsoft.com/office/drawing/2014/main" id="{470070FC-19D0-4354-9BC9-608A5DC4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2895600"/>
              <a:gd name="connsiteX1" fmla="*/ 12192000 w 12192000"/>
              <a:gd name="connsiteY1" fmla="*/ 0 h 2895600"/>
              <a:gd name="connsiteX2" fmla="*/ 12192000 w 12192000"/>
              <a:gd name="connsiteY2" fmla="*/ 2895600 h 2895600"/>
              <a:gd name="connsiteX3" fmla="*/ 0 w 12192000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600">
                <a:moveTo>
                  <a:pt x="0" y="0"/>
                </a:moveTo>
                <a:lnTo>
                  <a:pt x="12192000" y="0"/>
                </a:lnTo>
                <a:lnTo>
                  <a:pt x="12192000" y="2895600"/>
                </a:lnTo>
                <a:lnTo>
                  <a:pt x="0" y="2895600"/>
                </a:lnTo>
                <a:close/>
              </a:path>
            </a:pathLst>
          </a:custGeom>
        </p:spPr>
      </p:pic>
      <p:sp>
        <p:nvSpPr>
          <p:cNvPr id="123" name="Retângulo 122">
            <a:extLst>
              <a:ext uri="{FF2B5EF4-FFF2-40B4-BE49-F238E27FC236}">
                <a16:creationId xmlns:a16="http://schemas.microsoft.com/office/drawing/2014/main" id="{C9C2C56A-C4D4-4578-84E9-27FD62603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241C7FC4-FEFA-4A96-9749-9068C686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3961053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6" name="Imagem 65" descr="Texto&#10;&#10;Descrição gerada automaticamente com confiança média">
            <a:extLst>
              <a:ext uri="{FF2B5EF4-FFF2-40B4-BE49-F238E27FC236}">
                <a16:creationId xmlns:a16="http://schemas.microsoft.com/office/drawing/2014/main" id="{3CE3F69B-2CDA-6E45-5AB5-2B3F5B422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49" y="2566656"/>
            <a:ext cx="3308422" cy="1320401"/>
          </a:xfrm>
          <a:prstGeom prst="rect">
            <a:avLst/>
          </a:prstGeom>
        </p:spPr>
      </p:pic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B99A4126-64A7-4FFF-6C48-4DC0CBD51394}"/>
              </a:ext>
            </a:extLst>
          </p:cNvPr>
          <p:cNvSpPr txBox="1">
            <a:spLocks/>
          </p:cNvSpPr>
          <p:nvPr/>
        </p:nvSpPr>
        <p:spPr>
          <a:xfrm>
            <a:off x="4164886" y="446374"/>
            <a:ext cx="7581637" cy="51089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Missão </a:t>
            </a:r>
          </a:p>
          <a:p>
            <a:pPr marL="0" indent="0" fontAlgn="base">
              <a:buNone/>
            </a:pPr>
            <a:r>
              <a:rPr lang="pt-BR" sz="1600" dirty="0"/>
              <a:t>A missão é transformar a vida de jovens e crianças, oferecendo ferramentas para levá-los a melhores oportunidades de vida.</a:t>
            </a:r>
          </a:p>
          <a:p>
            <a:pPr marL="0" indent="0" fontAlgn="base">
              <a:buNone/>
            </a:pPr>
            <a:endParaRPr lang="pt-BR" sz="1600" dirty="0"/>
          </a:p>
          <a:p>
            <a:pPr marL="0" indent="0" fontAlgn="base">
              <a:buNone/>
            </a:pP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</a:t>
            </a:r>
          </a:p>
          <a:p>
            <a:pPr marL="0" indent="0" fontAlgn="base">
              <a:buNone/>
            </a:pPr>
            <a:r>
              <a:rPr lang="pt-BR" sz="1600" dirty="0"/>
              <a:t>A visão é viver em um Brasil no qual todas as crianças e jovens têm iguais oportunidades para realizarem seus sonhos e são agentes transformadores de suas próprias vidas.</a:t>
            </a:r>
          </a:p>
          <a:p>
            <a:pPr marL="0" indent="0" fontAlgn="base">
              <a:buNone/>
            </a:pPr>
            <a:endParaRPr lang="pt-BR" sz="1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fontAlgn="base">
              <a:buNone/>
            </a:pP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Valores</a:t>
            </a:r>
          </a:p>
          <a:p>
            <a:pPr marL="0" indent="0" algn="ctr" fontAlgn="base">
              <a:buNone/>
            </a:pPr>
            <a:r>
              <a:rPr lang="pt-BR" sz="1600" dirty="0"/>
              <a:t>empatia | amor ao aprendizado | poder em acreditar em si e no próximo | Pertencimento | gratidão | </a:t>
            </a:r>
          </a:p>
          <a:p>
            <a:pPr marL="0" indent="0" algn="ctr" fontAlgn="base">
              <a:buNone/>
            </a:pPr>
            <a:r>
              <a:rPr lang="pt-BR" sz="1600" dirty="0"/>
              <a:t>busca pelo saber | educação que transforma e ajuda a transformar | aprender a aprender</a:t>
            </a:r>
          </a:p>
        </p:txBody>
      </p:sp>
      <p:grpSp>
        <p:nvGrpSpPr>
          <p:cNvPr id="2" name="Grupo 93" descr="É esta imagem de uma forma de resumo. ">
            <a:extLst>
              <a:ext uri="{FF2B5EF4-FFF2-40B4-BE49-F238E27FC236}">
                <a16:creationId xmlns:a16="http://schemas.microsoft.com/office/drawing/2014/main" id="{C5C90A20-9864-B90B-D232-AB9379DF010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3" name="Forma Livre 10">
              <a:extLst>
                <a:ext uri="{FF2B5EF4-FFF2-40B4-BE49-F238E27FC236}">
                  <a16:creationId xmlns:a16="http://schemas.microsoft.com/office/drawing/2014/main" id="{EE9AD0C4-1108-CE47-2DD7-E3C5129ECD4B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" name="Forma Livre 11">
              <a:extLst>
                <a:ext uri="{FF2B5EF4-FFF2-40B4-BE49-F238E27FC236}">
                  <a16:creationId xmlns:a16="http://schemas.microsoft.com/office/drawing/2014/main" id="{56B026F4-1C17-7193-99A0-F12423B2592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" name="Forma Livre 12">
              <a:extLst>
                <a:ext uri="{FF2B5EF4-FFF2-40B4-BE49-F238E27FC236}">
                  <a16:creationId xmlns:a16="http://schemas.microsoft.com/office/drawing/2014/main" id="{001F1D76-1669-6B3F-80B1-410942F5EEFE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01837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82BF3928-6978-C298-FF9A-56ECA790D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6014144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/>
          <a:lstStyle/>
          <a:p>
            <a:r>
              <a:rPr lang="en-US" dirty="0"/>
              <a:t>BANCO DE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/>
          <a:lstStyle/>
          <a:p>
            <a:r>
              <a:rPr lang="en-US" b="1" dirty="0"/>
              <a:t>ESTRUTURA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1DF51-B45F-48A6-BCB0-F9F3E225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1D8-7F53-435E-8E05-EEF9FB7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54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98" y="-9958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ESTRUTURA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Imagem 6">
            <a:hlinkClick r:id="rId2"/>
            <a:extLst>
              <a:ext uri="{FF2B5EF4-FFF2-40B4-BE49-F238E27FC236}">
                <a16:creationId xmlns:a16="http://schemas.microsoft.com/office/drawing/2014/main" id="{1C46F713-7092-9624-165F-C708D94C7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272" y="1041686"/>
            <a:ext cx="4187772" cy="4108056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baixa">
            <a:hlinkClick r:id="rId2"/>
            <a:extLst>
              <a:ext uri="{FF2B5EF4-FFF2-40B4-BE49-F238E27FC236}">
                <a16:creationId xmlns:a16="http://schemas.microsoft.com/office/drawing/2014/main" id="{1286C9FE-DCC7-3D80-4F49-06F2084B1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54381" y="411003"/>
            <a:ext cx="630683" cy="63068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3D60FB3-78D0-26DC-F790-0E2FB69F6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7598" y="910635"/>
            <a:ext cx="7048376" cy="3726393"/>
          </a:xfrm>
        </p:spPr>
        <p:txBody>
          <a:bodyPr/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1400" b="1" dirty="0"/>
              <a:t>Banco de dados 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/>
              <a:t>Passos Mágicos: Os dados foram entregues pela equipe da ONG e FIAP.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/>
              <a:t>Os mesmos foram tratados e disponibilizados no GitHub.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/>
              <a:t>Utilizado também informações do site da Passos Mágicos, com balanço e DRE, relatório de atividades e relatórios PEDE. 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/>
              <a:t>Todos estes dados foram usados no código Python e Power Bi.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/>
              <a:t>Os dados comparativos dos municípios foram consultados na lista de fontes consultadas (abaixo).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b="1" dirty="0"/>
              <a:t>Estrutura - </a:t>
            </a:r>
            <a:r>
              <a:rPr lang="pt-BR" sz="1400" dirty="0"/>
              <a:t>O banco de dados foi tratado no Python e estruturado para melhor visualização no Power Bi.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8EC031-55D1-97F8-F228-C9C50446E71F}"/>
              </a:ext>
            </a:extLst>
          </p:cNvPr>
          <p:cNvSpPr txBox="1"/>
          <p:nvPr/>
        </p:nvSpPr>
        <p:spPr>
          <a:xfrm>
            <a:off x="887896" y="4323565"/>
            <a:ext cx="5208104" cy="239791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 algn="just">
              <a:lnSpc>
                <a:spcPct val="150000"/>
              </a:lnSpc>
              <a:spcBef>
                <a:spcPts val="0"/>
              </a:spcBef>
              <a:buFontTx/>
              <a:buNone/>
              <a:defRPr sz="1400" b="1" i="0"/>
            </a:lvl1pPr>
            <a:lvl2pPr indent="0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/>
            </a:lvl2pPr>
            <a:lvl3pPr indent="0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/>
            </a:lvl3pPr>
            <a:lvl4pPr indent="0">
              <a:lnSpc>
                <a:spcPct val="150000"/>
              </a:lnSpc>
              <a:spcBef>
                <a:spcPts val="500"/>
              </a:spcBef>
              <a:buFontTx/>
              <a:buNone/>
              <a:defRPr b="0" i="0"/>
            </a:lvl4pPr>
            <a:lvl5pPr indent="0">
              <a:lnSpc>
                <a:spcPct val="150000"/>
              </a:lnSpc>
              <a:spcBef>
                <a:spcPts val="500"/>
              </a:spcBef>
              <a:buFontTx/>
              <a:buNone/>
              <a:defRPr b="0" i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>
              <a:lnSpc>
                <a:spcPct val="100000"/>
              </a:lnSpc>
            </a:pPr>
            <a:r>
              <a:rPr lang="pt-BR" sz="1200" dirty="0"/>
              <a:t>Fontes Consultadas:</a:t>
            </a:r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endParaRPr lang="pt-BR" sz="1200" b="0" dirty="0"/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IBGE - Educação</a:t>
            </a:r>
            <a:endParaRPr lang="pt-BR" sz="1200" b="0" dirty="0"/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Instituto Água e Saneamento - Saneamento</a:t>
            </a:r>
            <a:endParaRPr lang="pt-BR" sz="1200" b="0" dirty="0"/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/>
              <a:t>INEP - IDEB</a:t>
            </a:r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Atlas Brasil - Saúde</a:t>
            </a:r>
            <a:endParaRPr lang="pt-BR" sz="1200" b="0" dirty="0"/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 err="1"/>
              <a:t>Datasus</a:t>
            </a:r>
            <a:r>
              <a:rPr lang="pt-BR" sz="1200" b="0" dirty="0"/>
              <a:t> - Mortalidade Infantil</a:t>
            </a:r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/>
              <a:t>Ministério da Educação - Taxa de Escolarização</a:t>
            </a:r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/>
              <a:t>PNUD Brasil - IDH</a:t>
            </a:r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IBGE - População</a:t>
            </a:r>
            <a:endParaRPr lang="pt-BR" sz="1200" b="0" dirty="0"/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IBGE - População Estimada</a:t>
            </a:r>
            <a:endParaRPr lang="pt-BR" sz="1200" b="0" dirty="0"/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/>
              <a:t>Atlas da Violência - Segurança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7CB517B-1858-33BE-7186-760BFF71FD18}"/>
              </a:ext>
            </a:extLst>
          </p:cNvPr>
          <p:cNvSpPr txBox="1"/>
          <p:nvPr/>
        </p:nvSpPr>
        <p:spPr>
          <a:xfrm>
            <a:off x="4573637" y="4821694"/>
            <a:ext cx="4036963" cy="193899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28600" indent="-228600">
              <a:buFont typeface="+mj-lt"/>
              <a:buAutoNum type="arabicPeriod" startAt="11"/>
            </a:pPr>
            <a:r>
              <a:rPr lang="pt-BR" sz="12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Fórum Brasileiro de Segurança Pública</a:t>
            </a:r>
            <a:endParaRPr lang="pt-BR" sz="1200" dirty="0"/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/>
              <a:t>SNIS - Saneamento</a:t>
            </a:r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Programa Cidades Sustentáveis - Meio Ambiente</a:t>
            </a:r>
            <a:endParaRPr lang="pt-BR" sz="1200" dirty="0"/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IBGE - Sustentabilidade</a:t>
            </a:r>
            <a:endParaRPr lang="pt-BR" sz="1200" dirty="0"/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IBGE - PIB per Capita</a:t>
            </a:r>
            <a:endParaRPr lang="pt-BR" sz="1200" dirty="0"/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Banco Central do Brasil - PIB</a:t>
            </a:r>
            <a:endParaRPr lang="pt-BR" sz="1200" dirty="0"/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/>
              <a:t>PNUD Brasil - Desenvolvimento Humano</a:t>
            </a:r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IBGE - Qualidade Institucional</a:t>
            </a:r>
            <a:endParaRPr lang="pt-BR" sz="1200" dirty="0"/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/>
              <a:t>Ministério da Cidadania - Indicadores Sociais</a:t>
            </a:r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IBGE - Indicadores Econômicos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8773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82BF3928-6978-C298-FF9A-56ECA790D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6014144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/>
          <a:lstStyle/>
          <a:p>
            <a:r>
              <a:rPr lang="en-US" dirty="0"/>
              <a:t>A CIDADE DE EMBU-GUAÇU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/>
          <a:lstStyle/>
          <a:p>
            <a:r>
              <a:rPr lang="en-US" b="1" dirty="0"/>
              <a:t>PESQUISA</a:t>
            </a:r>
          </a:p>
          <a:p>
            <a:r>
              <a:rPr lang="en-US" b="1" dirty="0"/>
              <a:t>DICIONÁRIO ANÁLISE MUNICÍPIOS</a:t>
            </a:r>
          </a:p>
          <a:p>
            <a:r>
              <a:rPr lang="en-US" b="1" dirty="0"/>
              <a:t>GRÁFICOS E COMPARATIVOS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1DF51-B45F-48A6-BCB0-F9F3E225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1D8-7F53-435E-8E05-EEF9FB7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355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PESQUISA EMBU-GUAÇU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42CA49-9786-1E21-D88D-4C3F5FCF2C47}"/>
              </a:ext>
            </a:extLst>
          </p:cNvPr>
          <p:cNvSpPr txBox="1">
            <a:spLocks/>
          </p:cNvSpPr>
          <p:nvPr/>
        </p:nvSpPr>
        <p:spPr>
          <a:xfrm>
            <a:off x="838199" y="1140542"/>
            <a:ext cx="9928124" cy="5215807"/>
          </a:xfrm>
          <a:prstGeom prst="rect">
            <a:avLst/>
          </a:prstGeom>
          <a:ln>
            <a:noFill/>
          </a:ln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b="1" dirty="0"/>
              <a:t>Comparativos entre municípios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dirty="0"/>
              <a:t>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dirty="0"/>
              <a:t>Foram realizados comparativos entre municípios, a fim de mostrar, embasar e entender a localização geográfica da ONG. Foram selecionadas algumas cidades e em seguida serão exibidos gráficos com a diferença entre elas, para mostrar como uma ONG possui papel fundamental na sociedade, ainda mais quando fala-se de um município como Embu-Guaçu.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b="1" dirty="0"/>
              <a:t>Justificativa da seleção dos </a:t>
            </a:r>
            <a:r>
              <a:rPr lang="pt-BR" sz="1600" b="1" dirty="0" err="1"/>
              <a:t>municíos</a:t>
            </a:r>
            <a:endParaRPr lang="pt-BR" sz="16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dirty="0"/>
              <a:t>Caxias do Sul: residência de um dos integrantes do grupo;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dirty="0"/>
              <a:t>Embu-Guaçu: Cidade da localização da ONG;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dirty="0"/>
              <a:t>Florianópolis, São Paulo e Sobral: São cidades que tem liderança em algum dos aspectos relacionados.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dirty="0"/>
              <a:t>Nos gráficos a seguir o município de Embu-Guaçu está destacado em </a:t>
            </a:r>
            <a:r>
              <a:rPr lang="pt-BR" sz="1600" b="1" dirty="0"/>
              <a:t>amarelo</a:t>
            </a:r>
            <a:r>
              <a:rPr lang="pt-BR" sz="1600" dirty="0"/>
              <a:t>: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0F4B49E-9C7A-186C-590E-500BEF9DB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85" y="2664951"/>
            <a:ext cx="11161776" cy="165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02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DICIONÁRIO ANÁLISE MUNICÍPIOS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1B6AA161-5C8B-10ED-F2A2-10ECD9FBF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600999"/>
              </p:ext>
            </p:extLst>
          </p:nvPr>
        </p:nvGraphicFramePr>
        <p:xfrm>
          <a:off x="950949" y="978971"/>
          <a:ext cx="10955916" cy="55408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26548">
                  <a:extLst>
                    <a:ext uri="{9D8B030D-6E8A-4147-A177-3AD203B41FA5}">
                      <a16:colId xmlns:a16="http://schemas.microsoft.com/office/drawing/2014/main" val="2935989932"/>
                    </a:ext>
                  </a:extLst>
                </a:gridCol>
                <a:gridCol w="8829368">
                  <a:extLst>
                    <a:ext uri="{9D8B030D-6E8A-4147-A177-3AD203B41FA5}">
                      <a16:colId xmlns:a16="http://schemas.microsoft.com/office/drawing/2014/main" val="2796331878"/>
                    </a:ext>
                  </a:extLst>
                </a:gridCol>
              </a:tblGrid>
              <a:tr h="2418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INDICADOR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589508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Município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Os municípios se destacam em alguns dos indicadores, como, por exemplo, Caxias do Sul, que é a cidade de moradia do Caio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540408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População (2022)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Refere-se ao número total de habitantes em cada município no ano de 2022. Este dado é fundamental para entender a dimensão demográfica e planejar políticas públicas adequadas para a população local.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30184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Ranking Geral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Classificação do município em um ranking nacional ou estadual de desenvolvimento humano ou urbano. Esse ranking considera uma combinação de indicadores sociais, econômicos e institucionais para avaliar a qualidade de vida e o desenvolvimento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799486"/>
                  </a:ext>
                </a:extLst>
              </a:tr>
              <a:tr h="65236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Qualidade da Saúde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Avalia a condição de saúde da população do município, geralmente representada pelo Índice de Desenvolvimento Humano (IDH) específico para saúde, ou pela taxa de mortalidade infantil. O IDH de saúde inclui fatores como expectativa de vida e acesso a serviços de saúde, enquanto a taxa de mortalidade infantil indica o número de crianças que morrem antes de completar um ano de vida por mil nascimentos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882459"/>
                  </a:ext>
                </a:extLst>
              </a:tr>
              <a:tr h="3597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Taxa de </a:t>
                      </a:r>
                      <a:r>
                        <a:rPr lang="pt-B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Mortalidade</a:t>
                      </a:r>
                      <a:r>
                        <a:rPr lang="pt-BR" sz="1100" u="none" strike="noStrike" dirty="0">
                          <a:effectLst/>
                        </a:rPr>
                        <a:t> Infantil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Refere-se ao número de crianças que morrem antes de completar um ano de vida por mil nascidos vivos em um determinado período.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392420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Acesso à Educação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Representa a porcentagem de crianças e jovens que estão matriculados na escola na faixa etária obrigatória de 6 a 14 anos. Um alto percentual indica um bom acesso à educação básica, crucial para o desenvolvimento social e econômico a longo prazo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729435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Qualidade da Educação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Geralmente medida pelo Índice de Desenvolvimento da Educação Básica (IDEB), que avalia a qualidade do ensino fundamental e médio. Este índice leva em conta a taxa de aprovação e o desempenho dos alunos em exames nacionais, como a Prova Brasil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953326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Segurança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Indicada pela taxa de homicídios por 100 mil habitantes, este dado mostra o nível de violência em cada município. Uma taxa alta pode indicar problemas de segurança pública e a necessidade de políticas de segurança mais eficazes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860561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Saneamento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Refere-se à porcentagem da população que tem acesso a serviços de esgoto tratados. A cobertura de saneamento é crucial para a saúde pública, prevenindo a propagação de doenças e melhorando a qualidade de vida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41458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Meio Ambiente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Medido através de um índice de sustentabilidade que considera fatores como a qualidade do ar, água e gestão de resíduos. Um bom índice ambiental indica práticas sustentáveis e uma gestão eficiente dos recursos naturais do município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499158"/>
                  </a:ext>
                </a:extLst>
              </a:tr>
              <a:tr h="49076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PIB per capita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Refletido pelo Produto Interno Bruto (PIB) per capita, que é a média de riqueza produzida por habitante em um determinado período. Esse indicador ajuda a entender o nível de desenvolvimento econômico e a capacidade de inovação e dinamismo econômico de um município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736810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Dimensão: Instituições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Refere-se ao IDH específico para instituições, que avalia a qualidade dos serviços públicos, a transparência governamental e a eficiência administrativa. Este dado é crucial para entender como as instituições públicas impactam a vida dos cidadãos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022605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Dimensão: Sociedade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Indicador do IDH relacionado a aspectos sociais, incluindo educação, saúde, e bem-estar. Avalia como a população está sendo atendida em termos de serviços sociais básicos e a qualidade de vida em geral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444495"/>
                  </a:ext>
                </a:extLst>
              </a:tr>
              <a:tr h="25055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Dimensão: Economia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Parte do IDH que mede o desenvolvimento econômico, incluindo a renda per capita, a distribuição de renda e a capacidade econômica da população. Indica o potencial de crescimento e a equidade econômica dentro do município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197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460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GRÁFICOS E COMPARATIVOS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4A5AE8C1-EA1C-1142-357A-0A3EF2AF2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09" y="1376070"/>
            <a:ext cx="4957521" cy="3960000"/>
          </a:xfrm>
          <a:prstGeom prst="rect">
            <a:avLst/>
          </a:prstGeom>
        </p:spPr>
      </p:pic>
      <p:pic>
        <p:nvPicPr>
          <p:cNvPr id="5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024ECADB-8184-4F58-FBDA-9CE73D72B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19" y="1376070"/>
            <a:ext cx="4957519" cy="3960000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5262D7F7-83BA-483C-0574-3C9B0E83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646656"/>
              </p:ext>
            </p:extLst>
          </p:nvPr>
        </p:nvGraphicFramePr>
        <p:xfrm>
          <a:off x="280665" y="5723109"/>
          <a:ext cx="11630670" cy="933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4683">
                  <a:extLst>
                    <a:ext uri="{9D8B030D-6E8A-4147-A177-3AD203B41FA5}">
                      <a16:colId xmlns:a16="http://schemas.microsoft.com/office/drawing/2014/main" val="1522019170"/>
                    </a:ext>
                  </a:extLst>
                </a:gridCol>
                <a:gridCol w="10165987">
                  <a:extLst>
                    <a:ext uri="{9D8B030D-6E8A-4147-A177-3AD203B41FA5}">
                      <a16:colId xmlns:a16="http://schemas.microsoft.com/office/drawing/2014/main" val="1730815321"/>
                    </a:ext>
                  </a:extLst>
                </a:gridCol>
              </a:tblGrid>
              <a:tr h="1490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INDICADOR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530256"/>
                  </a:ext>
                </a:extLst>
              </a:tr>
              <a:tr h="14286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População (2022)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Refere-se ao número total de habitantes em cada município no ano de 2022. Este dado é fundamental para entender a dimensão demográfica e planejar políticas públicas adequadas para a população local.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08973"/>
                  </a:ext>
                </a:extLst>
              </a:tr>
              <a:tr h="2857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Ranking Geral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Classificação do município em um ranking nacional ou estadual de desenvolvimento humano ou urbano. Esse ranking considera uma combinação de indicadores sociais, econômicos e institucionais para avaliar a qualidade de vida e o desenvolvimento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307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30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GRÁFICOS E COMPARATIVOS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5262D7F7-83BA-483C-0574-3C9B0E83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760446"/>
              </p:ext>
            </p:extLst>
          </p:nvPr>
        </p:nvGraphicFramePr>
        <p:xfrm>
          <a:off x="192174" y="5620799"/>
          <a:ext cx="11630670" cy="1100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4683">
                  <a:extLst>
                    <a:ext uri="{9D8B030D-6E8A-4147-A177-3AD203B41FA5}">
                      <a16:colId xmlns:a16="http://schemas.microsoft.com/office/drawing/2014/main" val="1522019170"/>
                    </a:ext>
                  </a:extLst>
                </a:gridCol>
                <a:gridCol w="10165987">
                  <a:extLst>
                    <a:ext uri="{9D8B030D-6E8A-4147-A177-3AD203B41FA5}">
                      <a16:colId xmlns:a16="http://schemas.microsoft.com/office/drawing/2014/main" val="1730815321"/>
                    </a:ext>
                  </a:extLst>
                </a:gridCol>
              </a:tblGrid>
              <a:tr h="1490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INDICADOR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530256"/>
                  </a:ext>
                </a:extLst>
              </a:tr>
              <a:tr h="14286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Qualidade da Saúde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Avalia a condição de saúde da população do município, geralmente representada pelo Índice de Desenvolvimento Humano (IDH) específico para saúde, ou pela taxa de mortalidade infantil. O IDH de saúde inclui fatores como expectativa de vida e acesso a serviços de saúde, enquanto a taxa de mortalidade infantil indica o número de crianças que morrem antes de completar um ano de vida por mil nascimentos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08973"/>
                  </a:ext>
                </a:extLst>
              </a:tr>
              <a:tr h="2857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Taxa de Mortalidade Infantil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Refere-se ao número de crianças que morrem antes de completar um ano de vida por mil nascidos vivos em um determinado período.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307890"/>
                  </a:ext>
                </a:extLst>
              </a:tr>
            </a:tbl>
          </a:graphicData>
        </a:graphic>
      </p:graphicFrame>
      <p:pic>
        <p:nvPicPr>
          <p:cNvPr id="6" name="Imagem 5" descr="Gráfico, Gráfico de barras&#10;&#10;Descrição gerada automaticamente">
            <a:extLst>
              <a:ext uri="{FF2B5EF4-FFF2-40B4-BE49-F238E27FC236}">
                <a16:creationId xmlns:a16="http://schemas.microsoft.com/office/drawing/2014/main" id="{CBCCDBEA-3B55-BB58-735B-51450D52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95" y="1449000"/>
            <a:ext cx="4957521" cy="3960000"/>
          </a:xfrm>
          <a:prstGeom prst="rect">
            <a:avLst/>
          </a:prstGeom>
        </p:spPr>
      </p:pic>
      <p:pic>
        <p:nvPicPr>
          <p:cNvPr id="8" name="Imagem 7" descr="Gráfico, Gráfico de barras&#10;&#10;Descrição gerada automaticamente">
            <a:extLst>
              <a:ext uri="{FF2B5EF4-FFF2-40B4-BE49-F238E27FC236}">
                <a16:creationId xmlns:a16="http://schemas.microsoft.com/office/drawing/2014/main" id="{17BCE373-2FF6-820C-B7BE-185A7ED9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6" y="1449000"/>
            <a:ext cx="495752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9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GRÁFICOS E COMPARATIVOS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5262D7F7-83BA-483C-0574-3C9B0E83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074615"/>
              </p:ext>
            </p:extLst>
          </p:nvPr>
        </p:nvGraphicFramePr>
        <p:xfrm>
          <a:off x="280665" y="5723109"/>
          <a:ext cx="11630670" cy="933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4683">
                  <a:extLst>
                    <a:ext uri="{9D8B030D-6E8A-4147-A177-3AD203B41FA5}">
                      <a16:colId xmlns:a16="http://schemas.microsoft.com/office/drawing/2014/main" val="1522019170"/>
                    </a:ext>
                  </a:extLst>
                </a:gridCol>
                <a:gridCol w="10165987">
                  <a:extLst>
                    <a:ext uri="{9D8B030D-6E8A-4147-A177-3AD203B41FA5}">
                      <a16:colId xmlns:a16="http://schemas.microsoft.com/office/drawing/2014/main" val="1730815321"/>
                    </a:ext>
                  </a:extLst>
                </a:gridCol>
              </a:tblGrid>
              <a:tr h="1490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INDICADOR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530256"/>
                  </a:ext>
                </a:extLst>
              </a:tr>
              <a:tr h="14286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Acesso à Educação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Representa a porcentagem de crianças e jovens que estão matriculados na escola na faixa etária obrigatória de 6 a 14 anos. Um alto percentual indica um bom acesso à educação básica, crucial para o desenvolvimento social e econômico a longo prazo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08973"/>
                  </a:ext>
                </a:extLst>
              </a:tr>
              <a:tr h="2857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Qualidade da Educação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Geralmente medida pelo Índice de Desenvolvimento da Educação Básica (IDEB), que avalia a qualidade do ensino fundamental e médio. Este índice leva em conta a taxa de aprovação e o desempenho dos alunos em exames nacionais, como a Prova Brasil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307890"/>
                  </a:ext>
                </a:extLst>
              </a:tr>
            </a:tbl>
          </a:graphicData>
        </a:graphic>
      </p:graphicFrame>
      <p:pic>
        <p:nvPicPr>
          <p:cNvPr id="6" name="Imagem 5" descr="Gráfico, Linha do tempo, Gráfico de barras&#10;&#10;Descrição gerada automaticamente">
            <a:extLst>
              <a:ext uri="{FF2B5EF4-FFF2-40B4-BE49-F238E27FC236}">
                <a16:creationId xmlns:a16="http://schemas.microsoft.com/office/drawing/2014/main" id="{C6D01788-CCB6-7071-B8F7-A751E77D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95" y="1449000"/>
            <a:ext cx="4957519" cy="3960000"/>
          </a:xfrm>
          <a:prstGeom prst="rect">
            <a:avLst/>
          </a:prstGeom>
        </p:spPr>
      </p:pic>
      <p:pic>
        <p:nvPicPr>
          <p:cNvPr id="8" name="Imagem 7" descr="Gráfico, Gráfico de barras&#10;&#10;Descrição gerada automaticamente">
            <a:extLst>
              <a:ext uri="{FF2B5EF4-FFF2-40B4-BE49-F238E27FC236}">
                <a16:creationId xmlns:a16="http://schemas.microsoft.com/office/drawing/2014/main" id="{611039C8-044E-75B4-38D5-BEA0F7AC6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7" y="1449000"/>
            <a:ext cx="495751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15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GRÁFICOS E COMPARATIVOS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5262D7F7-83BA-483C-0574-3C9B0E83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720434"/>
              </p:ext>
            </p:extLst>
          </p:nvPr>
        </p:nvGraphicFramePr>
        <p:xfrm>
          <a:off x="280665" y="5723109"/>
          <a:ext cx="11630670" cy="933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4683">
                  <a:extLst>
                    <a:ext uri="{9D8B030D-6E8A-4147-A177-3AD203B41FA5}">
                      <a16:colId xmlns:a16="http://schemas.microsoft.com/office/drawing/2014/main" val="1522019170"/>
                    </a:ext>
                  </a:extLst>
                </a:gridCol>
                <a:gridCol w="10165987">
                  <a:extLst>
                    <a:ext uri="{9D8B030D-6E8A-4147-A177-3AD203B41FA5}">
                      <a16:colId xmlns:a16="http://schemas.microsoft.com/office/drawing/2014/main" val="1730815321"/>
                    </a:ext>
                  </a:extLst>
                </a:gridCol>
              </a:tblGrid>
              <a:tr h="1490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INDICADOR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530256"/>
                  </a:ext>
                </a:extLst>
              </a:tr>
              <a:tr h="14286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Segurança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Indicada pela taxa de homicídios por 100 mil habitantes, este dado mostra o nível de violência em cada município. Uma taxa alta pode indicar problemas de segurança pública e a necessidade de políticas de segurança mais eficazes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08973"/>
                  </a:ext>
                </a:extLst>
              </a:tr>
              <a:tr h="2857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Saneamento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Refere-se à porcentagem da população que tem acesso a serviços de esgoto tratados. A cobertura de saneamento é crucial para a saúde pública, prevenindo a propagação de doenças e melhorando a qualidade de vida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307890"/>
                  </a:ext>
                </a:extLst>
              </a:tr>
            </a:tbl>
          </a:graphicData>
        </a:graphic>
      </p:graphicFrame>
      <p:pic>
        <p:nvPicPr>
          <p:cNvPr id="4" name="Imagem 3" descr="Gráfico, Gráfico de barras&#10;&#10;Descrição gerada automaticamente">
            <a:extLst>
              <a:ext uri="{FF2B5EF4-FFF2-40B4-BE49-F238E27FC236}">
                <a16:creationId xmlns:a16="http://schemas.microsoft.com/office/drawing/2014/main" id="{F49EA045-1307-273C-0ECD-E958DDAAC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95" y="1449000"/>
            <a:ext cx="4957519" cy="3960000"/>
          </a:xfrm>
          <a:prstGeom prst="rect">
            <a:avLst/>
          </a:prstGeom>
        </p:spPr>
      </p:pic>
      <p:pic>
        <p:nvPicPr>
          <p:cNvPr id="5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34C5A7F4-5E1D-5517-550D-67A5A5896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7" y="1449000"/>
            <a:ext cx="495751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88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 de texto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1183821" y="738390"/>
            <a:ext cx="48457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pt-BR"/>
            </a:defPPr>
          </a:lstStyle>
          <a:p>
            <a:pPr rtl="0"/>
            <a:r>
              <a:rPr lang="pt-BR" sz="3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ROTEIRO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38D4B56-7D6C-4345-912F-B3BA9A01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229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upo 68">
            <a:extLst>
              <a:ext uri="{FF2B5EF4-FFF2-40B4-BE49-F238E27FC236}">
                <a16:creationId xmlns:a16="http://schemas.microsoft.com/office/drawing/2014/main" id="{B457331C-2A24-4352-9B4C-1C1B326F4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6203" y="1557729"/>
            <a:ext cx="4201583" cy="2065924"/>
            <a:chOff x="518433" y="1692049"/>
            <a:chExt cx="4201583" cy="3689867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B111D787-E830-4638-97B3-205F0A0ABC3F}"/>
                </a:ext>
              </a:extLst>
            </p:cNvPr>
            <p:cNvGrpSpPr/>
            <p:nvPr/>
          </p:nvGrpSpPr>
          <p:grpSpPr>
            <a:xfrm>
              <a:off x="518433" y="1692049"/>
              <a:ext cx="4201583" cy="439767"/>
              <a:chOff x="518433" y="1851126"/>
              <a:chExt cx="4201583" cy="439767"/>
            </a:xfrm>
          </p:grpSpPr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6BFCD1AA-E1CA-41D6-8605-56AFEBE4EEE3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E9101D99-B002-4698-9C7E-C942B9AA2D39}"/>
                  </a:ext>
                </a:extLst>
              </p:cNvPr>
              <p:cNvSpPr/>
              <p:nvPr/>
            </p:nvSpPr>
            <p:spPr>
              <a:xfrm>
                <a:off x="1183821" y="1851126"/>
                <a:ext cx="3536195" cy="4397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DEFINIÇÕES</a:t>
                </a: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2D19246F-8F2D-4FAD-8927-AA34DDAA5DFA}"/>
                </a:ext>
              </a:extLst>
            </p:cNvPr>
            <p:cNvGrpSpPr/>
            <p:nvPr/>
          </p:nvGrpSpPr>
          <p:grpSpPr>
            <a:xfrm>
              <a:off x="518433" y="2775416"/>
              <a:ext cx="4201583" cy="439767"/>
              <a:chOff x="518433" y="2717554"/>
              <a:chExt cx="4201583" cy="439767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14FF47BA-9557-4442-8E2A-74A4F4AAD237}"/>
                  </a:ext>
                </a:extLst>
              </p:cNvPr>
              <p:cNvSpPr/>
              <p:nvPr/>
            </p:nvSpPr>
            <p:spPr>
              <a:xfrm>
                <a:off x="518433" y="2847627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00C2221-E8A7-47E0-B2B2-5A6A32F96791}"/>
                  </a:ext>
                </a:extLst>
              </p:cNvPr>
              <p:cNvSpPr/>
              <p:nvPr/>
            </p:nvSpPr>
            <p:spPr>
              <a:xfrm>
                <a:off x="1183821" y="2717554"/>
                <a:ext cx="3536195" cy="4397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SOBRE A PASSOS MÁGICOS</a:t>
                </a:r>
              </a:p>
            </p:txBody>
          </p: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9D065A01-39E4-4CC9-9075-3910C66205F5}"/>
                </a:ext>
              </a:extLst>
            </p:cNvPr>
            <p:cNvGrpSpPr/>
            <p:nvPr/>
          </p:nvGrpSpPr>
          <p:grpSpPr>
            <a:xfrm>
              <a:off x="518433" y="3858783"/>
              <a:ext cx="4201583" cy="439767"/>
              <a:chOff x="518433" y="3597907"/>
              <a:chExt cx="4201583" cy="439767"/>
            </a:xfrm>
          </p:grpSpPr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6B458D5C-BDF7-4A75-A4E8-B99128DCD84A}"/>
                  </a:ext>
                </a:extLst>
              </p:cNvPr>
              <p:cNvSpPr/>
              <p:nvPr/>
            </p:nvSpPr>
            <p:spPr>
              <a:xfrm>
                <a:off x="518433" y="3727980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CA17B45E-57F0-4725-89C0-3CD74A5097A3}"/>
                  </a:ext>
                </a:extLst>
              </p:cNvPr>
              <p:cNvSpPr/>
              <p:nvPr/>
            </p:nvSpPr>
            <p:spPr>
              <a:xfrm>
                <a:off x="1183821" y="3597907"/>
                <a:ext cx="3536195" cy="4397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BANCO DE DADOS</a:t>
                </a:r>
              </a:p>
            </p:txBody>
          </p:sp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609D452F-25F9-4A2F-84BD-9A44714884C6}"/>
                </a:ext>
              </a:extLst>
            </p:cNvPr>
            <p:cNvGrpSpPr/>
            <p:nvPr/>
          </p:nvGrpSpPr>
          <p:grpSpPr>
            <a:xfrm>
              <a:off x="518433" y="4942149"/>
              <a:ext cx="4201583" cy="439767"/>
              <a:chOff x="518433" y="4478260"/>
              <a:chExt cx="4201583" cy="439767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64E3D015-D1E6-40C0-B820-5D2B0144652D}"/>
                  </a:ext>
                </a:extLst>
              </p:cNvPr>
              <p:cNvSpPr/>
              <p:nvPr/>
            </p:nvSpPr>
            <p:spPr>
              <a:xfrm>
                <a:off x="518433" y="4608333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9187696D-0387-46E9-A420-AD2392161D95}"/>
                  </a:ext>
                </a:extLst>
              </p:cNvPr>
              <p:cNvSpPr/>
              <p:nvPr/>
            </p:nvSpPr>
            <p:spPr>
              <a:xfrm>
                <a:off x="1183821" y="4478260"/>
                <a:ext cx="3536195" cy="4397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A CIDADE DE EMBU-GRAÇU</a:t>
                </a:r>
              </a:p>
            </p:txBody>
          </p:sp>
        </p:grp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7D1D117-BC5C-430A-9FEB-B231E691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577E8EA-5E95-41C5-8BE8-EE647DE26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62" name="Grupo 61" descr="Esta imagem é a mão de uma mulher escrevendo em um pedaço de papel. ">
            <a:extLst>
              <a:ext uri="{FF2B5EF4-FFF2-40B4-BE49-F238E27FC236}">
                <a16:creationId xmlns:a16="http://schemas.microsoft.com/office/drawing/2014/main" id="{123C05C1-3914-48FB-B4B8-1388A2DB5ACE}"/>
              </a:ext>
            </a:extLst>
          </p:cNvPr>
          <p:cNvGrpSpPr/>
          <p:nvPr/>
        </p:nvGrpSpPr>
        <p:grpSpPr>
          <a:xfrm>
            <a:off x="4482071" y="-508000"/>
            <a:ext cx="8739666" cy="8346238"/>
            <a:chOff x="4597682" y="-439156"/>
            <a:chExt cx="7594320" cy="7252450"/>
          </a:xfrm>
        </p:grpSpPr>
        <p:sp>
          <p:nvSpPr>
            <p:cNvPr id="45" name="Forma Livre 22">
              <a:extLst>
                <a:ext uri="{FF2B5EF4-FFF2-40B4-BE49-F238E27FC236}">
                  <a16:creationId xmlns:a16="http://schemas.microsoft.com/office/drawing/2014/main" id="{52C7242F-F484-4573-8387-13E2AE9D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" name="Forma Livre 23">
              <a:extLst>
                <a:ext uri="{FF2B5EF4-FFF2-40B4-BE49-F238E27FC236}">
                  <a16:creationId xmlns:a16="http://schemas.microsoft.com/office/drawing/2014/main" id="{DFA1772D-1024-422A-B407-BE0F21E16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" name="Forma Livre 24">
              <a:extLst>
                <a:ext uri="{FF2B5EF4-FFF2-40B4-BE49-F238E27FC236}">
                  <a16:creationId xmlns:a16="http://schemas.microsoft.com/office/drawing/2014/main" id="{30CD4E41-332B-4C6B-9927-54698D5D0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" name="Forma Livre 25">
              <a:extLst>
                <a:ext uri="{FF2B5EF4-FFF2-40B4-BE49-F238E27FC236}">
                  <a16:creationId xmlns:a16="http://schemas.microsoft.com/office/drawing/2014/main" id="{12DCF2D5-0997-409A-9DB7-B4DFF4C5B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" name="Forma Livre 26">
              <a:extLst>
                <a:ext uri="{FF2B5EF4-FFF2-40B4-BE49-F238E27FC236}">
                  <a16:creationId xmlns:a16="http://schemas.microsoft.com/office/drawing/2014/main" id="{56FE8491-17D1-44D2-A059-D277D43E3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" name="Forma Livre 27">
              <a:extLst>
                <a:ext uri="{FF2B5EF4-FFF2-40B4-BE49-F238E27FC236}">
                  <a16:creationId xmlns:a16="http://schemas.microsoft.com/office/drawing/2014/main" id="{59AC079D-039E-4639-B27F-9908EF107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1" name="Forma Livre 28">
              <a:extLst>
                <a:ext uri="{FF2B5EF4-FFF2-40B4-BE49-F238E27FC236}">
                  <a16:creationId xmlns:a16="http://schemas.microsoft.com/office/drawing/2014/main" id="{C95685F9-863C-488D-A6CE-3A519F21E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D88A045D-1D47-48A7-BD6D-329F30D7916F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52" name="Forma Livre 29">
                <a:extLst>
                  <a:ext uri="{FF2B5EF4-FFF2-40B4-BE49-F238E27FC236}">
                    <a16:creationId xmlns:a16="http://schemas.microsoft.com/office/drawing/2014/main" id="{8AC43BD2-6A27-4E0F-BAFD-FDAF479A0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</a:lstStyle>
              <a:p>
                <a:pPr rtl="0"/>
                <a:endParaRPr lang="pt-BR" dirty="0"/>
              </a:p>
            </p:txBody>
          </p:sp>
          <p:sp>
            <p:nvSpPr>
              <p:cNvPr id="53" name="Forma Livre 30">
                <a:extLst>
                  <a:ext uri="{FF2B5EF4-FFF2-40B4-BE49-F238E27FC236}">
                    <a16:creationId xmlns:a16="http://schemas.microsoft.com/office/drawing/2014/main" id="{ADA7EFA8-1700-4615-8891-221172E4B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</a:lstStyle>
              <a:p>
                <a:pPr rtl="0"/>
                <a:endParaRPr lang="pt-BR" dirty="0"/>
              </a:p>
            </p:txBody>
          </p:sp>
        </p:grpSp>
        <p:sp>
          <p:nvSpPr>
            <p:cNvPr id="54" name="Forma Livre 31">
              <a:extLst>
                <a:ext uri="{FF2B5EF4-FFF2-40B4-BE49-F238E27FC236}">
                  <a16:creationId xmlns:a16="http://schemas.microsoft.com/office/drawing/2014/main" id="{B6F47CAE-1A30-4CE3-B40D-9C8C433D5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5" name="Forma Livre 32">
              <a:extLst>
                <a:ext uri="{FF2B5EF4-FFF2-40B4-BE49-F238E27FC236}">
                  <a16:creationId xmlns:a16="http://schemas.microsoft.com/office/drawing/2014/main" id="{742FC6CF-44F1-407F-BEB2-8F383DCEC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" name="Forma Livre 33">
              <a:extLst>
                <a:ext uri="{FF2B5EF4-FFF2-40B4-BE49-F238E27FC236}">
                  <a16:creationId xmlns:a16="http://schemas.microsoft.com/office/drawing/2014/main" id="{86469AEA-7511-41DC-A011-88DD8174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" name="Forma Livre 34">
              <a:extLst>
                <a:ext uri="{FF2B5EF4-FFF2-40B4-BE49-F238E27FC236}">
                  <a16:creationId xmlns:a16="http://schemas.microsoft.com/office/drawing/2014/main" id="{A828F27C-2D7F-4EC9-819B-5E2594908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" name="Forma Livre 35">
              <a:extLst>
                <a:ext uri="{FF2B5EF4-FFF2-40B4-BE49-F238E27FC236}">
                  <a16:creationId xmlns:a16="http://schemas.microsoft.com/office/drawing/2014/main" id="{3CEFFA90-EB51-41A6-8D88-DC1FC480C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100000">
                  <a:srgbClr val="5936E0"/>
                </a:gs>
                <a:gs pos="44000">
                  <a:srgbClr val="371DBD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2ACAA286-8EC7-477A-B799-85B6B23E638D}"/>
                </a:ext>
              </a:extLst>
            </p:cNvPr>
            <p:cNvSpPr/>
            <p:nvPr/>
          </p:nvSpPr>
          <p:spPr>
            <a:xfrm rot="20923453">
              <a:off x="665554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ítulo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Slide de recursos humanos 2</a:t>
            </a:r>
          </a:p>
        </p:txBody>
      </p:sp>
      <p:grpSp>
        <p:nvGrpSpPr>
          <p:cNvPr id="32" name="Grupo 68">
            <a:extLst>
              <a:ext uri="{FF2B5EF4-FFF2-40B4-BE49-F238E27FC236}">
                <a16:creationId xmlns:a16="http://schemas.microsoft.com/office/drawing/2014/main" id="{8CFA8BF7-6886-638B-AFC7-AF1D321D2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6203" y="3931372"/>
            <a:ext cx="4201583" cy="2065924"/>
            <a:chOff x="518433" y="1692049"/>
            <a:chExt cx="4201583" cy="3689866"/>
          </a:xfrm>
        </p:grpSpPr>
        <p:grpSp>
          <p:nvGrpSpPr>
            <p:cNvPr id="33" name="Grupo 20">
              <a:extLst>
                <a:ext uri="{FF2B5EF4-FFF2-40B4-BE49-F238E27FC236}">
                  <a16:creationId xmlns:a16="http://schemas.microsoft.com/office/drawing/2014/main" id="{BDB27BC7-2E37-C424-7105-C1D2B0B17B44}"/>
                </a:ext>
              </a:extLst>
            </p:cNvPr>
            <p:cNvGrpSpPr/>
            <p:nvPr/>
          </p:nvGrpSpPr>
          <p:grpSpPr>
            <a:xfrm>
              <a:off x="518433" y="1692049"/>
              <a:ext cx="4201583" cy="439767"/>
              <a:chOff x="518433" y="1851126"/>
              <a:chExt cx="4201583" cy="439767"/>
            </a:xfrm>
          </p:grpSpPr>
          <p:sp>
            <p:nvSpPr>
              <p:cNvPr id="43" name="Retângulo: Cantos arredondados 5">
                <a:extLst>
                  <a:ext uri="{FF2B5EF4-FFF2-40B4-BE49-F238E27FC236}">
                    <a16:creationId xmlns:a16="http://schemas.microsoft.com/office/drawing/2014/main" id="{26345C51-A483-D82B-DC0E-395AF85DE882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B30ED367-E55D-9338-AE7B-D5A94E3D5573}"/>
                  </a:ext>
                </a:extLst>
              </p:cNvPr>
              <p:cNvSpPr/>
              <p:nvPr/>
            </p:nvSpPr>
            <p:spPr>
              <a:xfrm>
                <a:off x="1183821" y="1851126"/>
                <a:ext cx="3536195" cy="4397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DADOS PASSOS MÁGICOS</a:t>
                </a:r>
              </a:p>
            </p:txBody>
          </p:sp>
        </p:grpSp>
        <p:grpSp>
          <p:nvGrpSpPr>
            <p:cNvPr id="34" name="Grupo 19">
              <a:extLst>
                <a:ext uri="{FF2B5EF4-FFF2-40B4-BE49-F238E27FC236}">
                  <a16:creationId xmlns:a16="http://schemas.microsoft.com/office/drawing/2014/main" id="{308940E6-31F4-F889-BDA8-C8377ACB66F9}"/>
                </a:ext>
              </a:extLst>
            </p:cNvPr>
            <p:cNvGrpSpPr/>
            <p:nvPr/>
          </p:nvGrpSpPr>
          <p:grpSpPr>
            <a:xfrm>
              <a:off x="518433" y="2775416"/>
              <a:ext cx="4201583" cy="439767"/>
              <a:chOff x="518433" y="2717554"/>
              <a:chExt cx="4201583" cy="439767"/>
            </a:xfrm>
          </p:grpSpPr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87897E87-BCC5-9F26-8E87-5BD19A8AAD45}"/>
                  </a:ext>
                </a:extLst>
              </p:cNvPr>
              <p:cNvSpPr/>
              <p:nvPr/>
            </p:nvSpPr>
            <p:spPr>
              <a:xfrm>
                <a:off x="518433" y="2847627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24094069-2749-45AE-186C-F21EC30526EF}"/>
                  </a:ext>
                </a:extLst>
              </p:cNvPr>
              <p:cNvSpPr/>
              <p:nvPr/>
            </p:nvSpPr>
            <p:spPr>
              <a:xfrm>
                <a:off x="1183821" y="2717554"/>
                <a:ext cx="3536195" cy="4397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POWER BI</a:t>
                </a:r>
              </a:p>
            </p:txBody>
          </p:sp>
        </p:grpSp>
        <p:grpSp>
          <p:nvGrpSpPr>
            <p:cNvPr id="35" name="Grupo 18">
              <a:extLst>
                <a:ext uri="{FF2B5EF4-FFF2-40B4-BE49-F238E27FC236}">
                  <a16:creationId xmlns:a16="http://schemas.microsoft.com/office/drawing/2014/main" id="{B23ACB77-8DED-3C2D-D0D3-2E154C94CFB2}"/>
                </a:ext>
              </a:extLst>
            </p:cNvPr>
            <p:cNvGrpSpPr/>
            <p:nvPr/>
          </p:nvGrpSpPr>
          <p:grpSpPr>
            <a:xfrm>
              <a:off x="518433" y="3858783"/>
              <a:ext cx="4201583" cy="439767"/>
              <a:chOff x="518433" y="3597907"/>
              <a:chExt cx="4201583" cy="439767"/>
            </a:xfrm>
          </p:grpSpPr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065BD11A-12A8-9576-5BFE-A3568E29C372}"/>
                  </a:ext>
                </a:extLst>
              </p:cNvPr>
              <p:cNvSpPr/>
              <p:nvPr/>
            </p:nvSpPr>
            <p:spPr>
              <a:xfrm>
                <a:off x="518433" y="3727980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id="{445A89F9-4465-0CF9-3CD0-501C79CB9138}"/>
                  </a:ext>
                </a:extLst>
              </p:cNvPr>
              <p:cNvSpPr/>
              <p:nvPr/>
            </p:nvSpPr>
            <p:spPr>
              <a:xfrm>
                <a:off x="1183821" y="3597907"/>
                <a:ext cx="3536195" cy="4397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CONSIDERAÇÕES FINAIS</a:t>
                </a:r>
              </a:p>
            </p:txBody>
          </p:sp>
        </p:grpSp>
        <p:grpSp>
          <p:nvGrpSpPr>
            <p:cNvPr id="36" name="Grupo 17">
              <a:extLst>
                <a:ext uri="{FF2B5EF4-FFF2-40B4-BE49-F238E27FC236}">
                  <a16:creationId xmlns:a16="http://schemas.microsoft.com/office/drawing/2014/main" id="{F6518E9D-FCB4-181F-AB7D-C5C520FFEED5}"/>
                </a:ext>
              </a:extLst>
            </p:cNvPr>
            <p:cNvGrpSpPr/>
            <p:nvPr/>
          </p:nvGrpSpPr>
          <p:grpSpPr>
            <a:xfrm>
              <a:off x="518433" y="4942149"/>
              <a:ext cx="4201583" cy="439766"/>
              <a:chOff x="518433" y="4478260"/>
              <a:chExt cx="4201583" cy="439766"/>
            </a:xfrm>
          </p:grpSpPr>
          <p:sp>
            <p:nvSpPr>
              <p:cNvPr id="37" name="Retângulo: Cantos arredondados 12">
                <a:extLst>
                  <a:ext uri="{FF2B5EF4-FFF2-40B4-BE49-F238E27FC236}">
                    <a16:creationId xmlns:a16="http://schemas.microsoft.com/office/drawing/2014/main" id="{EAD5C7CC-16FC-3234-B289-17DC98FFFDBA}"/>
                  </a:ext>
                </a:extLst>
              </p:cNvPr>
              <p:cNvSpPr/>
              <p:nvPr/>
            </p:nvSpPr>
            <p:spPr>
              <a:xfrm>
                <a:off x="518433" y="4608333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8" name="Retângulo 37">
                <a:extLst>
                  <a:ext uri="{FF2B5EF4-FFF2-40B4-BE49-F238E27FC236}">
                    <a16:creationId xmlns:a16="http://schemas.microsoft.com/office/drawing/2014/main" id="{7CD722E4-F92B-8A62-2837-AF1E1ABAB2DC}"/>
                  </a:ext>
                </a:extLst>
              </p:cNvPr>
              <p:cNvSpPr/>
              <p:nvPr/>
            </p:nvSpPr>
            <p:spPr>
              <a:xfrm>
                <a:off x="1183821" y="4478260"/>
                <a:ext cx="3536195" cy="4397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LINKS E REFERÊNCIAS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523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GRÁFICOS E COMPARATIVOS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5262D7F7-83BA-483C-0574-3C9B0E83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66070"/>
              </p:ext>
            </p:extLst>
          </p:nvPr>
        </p:nvGraphicFramePr>
        <p:xfrm>
          <a:off x="280665" y="5723109"/>
          <a:ext cx="11630670" cy="933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4683">
                  <a:extLst>
                    <a:ext uri="{9D8B030D-6E8A-4147-A177-3AD203B41FA5}">
                      <a16:colId xmlns:a16="http://schemas.microsoft.com/office/drawing/2014/main" val="1522019170"/>
                    </a:ext>
                  </a:extLst>
                </a:gridCol>
                <a:gridCol w="10165987">
                  <a:extLst>
                    <a:ext uri="{9D8B030D-6E8A-4147-A177-3AD203B41FA5}">
                      <a16:colId xmlns:a16="http://schemas.microsoft.com/office/drawing/2014/main" val="1730815321"/>
                    </a:ext>
                  </a:extLst>
                </a:gridCol>
              </a:tblGrid>
              <a:tr h="1490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INDICADOR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530256"/>
                  </a:ext>
                </a:extLst>
              </a:tr>
              <a:tr h="14286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Meio Ambiente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Medido através de um índice de sustentabilidade que considera fatores como a qualidade do ar, água e gestão de resíduos. Um bom índice ambiental indica práticas sustentáveis e uma gestão eficiente dos recursos naturais do município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08973"/>
                  </a:ext>
                </a:extLst>
              </a:tr>
              <a:tr h="2857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PIB per capita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Refletido pelo Produto Interno Bruto (PIB) per capita, que é a média de riqueza produzida por habitante em um determinado período. Esse indicador ajuda a entender o nível de desenvolvimento econômico e a capacidade de inovação e dinamismo econômico de um município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307890"/>
                  </a:ext>
                </a:extLst>
              </a:tr>
            </a:tbl>
          </a:graphicData>
        </a:graphic>
      </p:graphicFrame>
      <p:pic>
        <p:nvPicPr>
          <p:cNvPr id="6" name="Imagem 5" descr="Gráfico, Gráfico de barras&#10;&#10;Descrição gerada automaticamente">
            <a:extLst>
              <a:ext uri="{FF2B5EF4-FFF2-40B4-BE49-F238E27FC236}">
                <a16:creationId xmlns:a16="http://schemas.microsoft.com/office/drawing/2014/main" id="{5E12C503-18F1-13C0-C9FC-D01E965C8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95" y="1449000"/>
            <a:ext cx="4957519" cy="3960000"/>
          </a:xfrm>
          <a:prstGeom prst="rect">
            <a:avLst/>
          </a:prstGeom>
        </p:spPr>
      </p:pic>
      <p:pic>
        <p:nvPicPr>
          <p:cNvPr id="8" name="Imagem 7" descr="Gráfico, Gráfico de barras&#10;&#10;Descrição gerada automaticamente">
            <a:extLst>
              <a:ext uri="{FF2B5EF4-FFF2-40B4-BE49-F238E27FC236}">
                <a16:creationId xmlns:a16="http://schemas.microsoft.com/office/drawing/2014/main" id="{CCB90950-4A6C-1221-10D3-3E6C647C0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7" y="1449000"/>
            <a:ext cx="495751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75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GRÁFICOS E COMPARATIVOS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5262D7F7-83BA-483C-0574-3C9B0E83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843079"/>
              </p:ext>
            </p:extLst>
          </p:nvPr>
        </p:nvGraphicFramePr>
        <p:xfrm>
          <a:off x="192174" y="5360521"/>
          <a:ext cx="11630670" cy="13562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5284">
                  <a:extLst>
                    <a:ext uri="{9D8B030D-6E8A-4147-A177-3AD203B41FA5}">
                      <a16:colId xmlns:a16="http://schemas.microsoft.com/office/drawing/2014/main" val="1522019170"/>
                    </a:ext>
                  </a:extLst>
                </a:gridCol>
                <a:gridCol w="9915386">
                  <a:extLst>
                    <a:ext uri="{9D8B030D-6E8A-4147-A177-3AD203B41FA5}">
                      <a16:colId xmlns:a16="http://schemas.microsoft.com/office/drawing/2014/main" val="1730815321"/>
                    </a:ext>
                  </a:extLst>
                </a:gridCol>
              </a:tblGrid>
              <a:tr h="2719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INDICADOR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530256"/>
                  </a:ext>
                </a:extLst>
              </a:tr>
              <a:tr h="3714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Dimensão: Instituições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Refere-se ao IDH específico para instituições, que avalia a qualidade dos serviços públicos, a transparência governamental e a eficiência administrativa. Este dado é crucial para entender como as instituições públicas impactam a vida dos cidadãos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08973"/>
                  </a:ext>
                </a:extLst>
              </a:tr>
              <a:tr h="3714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Dimensão: Sociedade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Indicador do IDH relacionado a aspectos sociais, incluindo educação, saúde, e bem-estar. Avalia como a população está sendo atendida em termos de serviços sociais básicos e a qualidade de vida em geral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307890"/>
                  </a:ext>
                </a:extLst>
              </a:tr>
              <a:tr h="31077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Dimensão: Economia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Parte do IDH que mede o desenvolvimento econômico, incluindo a renda per capita, a distribuição de renda e a capacidade econômica da população. Indica o potencial de crescimento e a equidade econômica dentro do município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666324"/>
                  </a:ext>
                </a:extLst>
              </a:tr>
            </a:tbl>
          </a:graphicData>
        </a:graphic>
      </p:graphicFrame>
      <p:pic>
        <p:nvPicPr>
          <p:cNvPr id="4" name="Imagem 3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A7D46BF2-2614-F67A-F5D5-7577438C3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948" y="1949470"/>
            <a:ext cx="3830812" cy="3060000"/>
          </a:xfrm>
          <a:prstGeom prst="rect">
            <a:avLst/>
          </a:prstGeom>
        </p:spPr>
      </p:pic>
      <p:pic>
        <p:nvPicPr>
          <p:cNvPr id="5" name="Imagem 4" descr="Gráfico, Linha do tempo, Gráfico de barras&#10;&#10;Descrição gerada automaticamente">
            <a:extLst>
              <a:ext uri="{FF2B5EF4-FFF2-40B4-BE49-F238E27FC236}">
                <a16:creationId xmlns:a16="http://schemas.microsoft.com/office/drawing/2014/main" id="{77FF6907-99FA-F234-4CE0-173502624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378" y="1949470"/>
            <a:ext cx="3830812" cy="3060000"/>
          </a:xfrm>
          <a:prstGeom prst="rect">
            <a:avLst/>
          </a:prstGeom>
        </p:spPr>
      </p:pic>
      <p:pic>
        <p:nvPicPr>
          <p:cNvPr id="9" name="Imagem 8" descr="Linha do tempo&#10;&#10;Descrição gerada automaticamente">
            <a:extLst>
              <a:ext uri="{FF2B5EF4-FFF2-40B4-BE49-F238E27FC236}">
                <a16:creationId xmlns:a16="http://schemas.microsoft.com/office/drawing/2014/main" id="{D9CD14E8-A3F9-FC8E-0F51-267BB467D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08" y="1949470"/>
            <a:ext cx="3830812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48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82BF3928-6978-C298-FF9A-56ECA790D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6014144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01" y="2446418"/>
            <a:ext cx="5130337" cy="1965163"/>
          </a:xfrm>
        </p:spPr>
        <p:txBody>
          <a:bodyPr/>
          <a:lstStyle/>
          <a:p>
            <a:r>
              <a:rPr lang="en-US" dirty="0"/>
              <a:t>DADOS PASSOS MÁGICOS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/>
          <a:lstStyle/>
          <a:p>
            <a:r>
              <a:rPr lang="en-US" b="1" dirty="0"/>
              <a:t>DICIONÁRIO</a:t>
            </a:r>
          </a:p>
          <a:p>
            <a:r>
              <a:rPr lang="en-US" b="1" dirty="0"/>
              <a:t>GOOGLE COLAB</a:t>
            </a:r>
          </a:p>
          <a:p>
            <a:r>
              <a:rPr lang="en-US" b="1" dirty="0"/>
              <a:t>EVOLUÇÃO NOTAS INDE E MÉDIAS</a:t>
            </a:r>
          </a:p>
          <a:p>
            <a:r>
              <a:rPr lang="en-US" b="1" dirty="0"/>
              <a:t>ALUNOS X UNIVERSITÁRIOS</a:t>
            </a:r>
          </a:p>
          <a:p>
            <a:r>
              <a:rPr lang="en-US" b="1" dirty="0"/>
              <a:t>PROJEÇÃO 2024</a:t>
            </a:r>
          </a:p>
          <a:p>
            <a:r>
              <a:rPr lang="en-US" b="1" dirty="0"/>
              <a:t>PEDRAS CONCEITOS INDE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1DF51-B45F-48A6-BCB0-F9F3E225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1D8-7F53-435E-8E05-EEF9FB7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169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DICIONÁRIO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29B218B9-1C67-8BD8-D451-41B278569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590012"/>
              </p:ext>
            </p:extLst>
          </p:nvPr>
        </p:nvGraphicFramePr>
        <p:xfrm>
          <a:off x="838200" y="1365574"/>
          <a:ext cx="10948402" cy="4990776"/>
        </p:xfrm>
        <a:graphic>
          <a:graphicData uri="http://schemas.openxmlformats.org/drawingml/2006/table">
            <a:tbl>
              <a:tblPr/>
              <a:tblGrid>
                <a:gridCol w="1828304">
                  <a:extLst>
                    <a:ext uri="{9D8B030D-6E8A-4147-A177-3AD203B41FA5}">
                      <a16:colId xmlns:a16="http://schemas.microsoft.com/office/drawing/2014/main" val="3559389417"/>
                    </a:ext>
                  </a:extLst>
                </a:gridCol>
                <a:gridCol w="9120098">
                  <a:extLst>
                    <a:ext uri="{9D8B030D-6E8A-4147-A177-3AD203B41FA5}">
                      <a16:colId xmlns:a16="http://schemas.microsoft.com/office/drawing/2014/main" val="3149436314"/>
                    </a:ext>
                  </a:extLst>
                </a:gridCol>
              </a:tblGrid>
              <a:tr h="8255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</a:t>
                      </a:r>
                    </a:p>
                  </a:txBody>
                  <a:tcPr marL="2133" marR="2133" marT="2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DESCRICAO</a:t>
                      </a:r>
                    </a:p>
                  </a:txBody>
                  <a:tcPr marL="2133" marR="2133" marT="2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67337"/>
                  </a:ext>
                </a:extLst>
              </a:tr>
              <a:tr h="1316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NOME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Nome do Aluno (Dados esta o Anonimizados)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693138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INSTITUICAO_ENSINO_ALUNO_2020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instituição de Ensino do Aluno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368803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IDADE_ALUNO_2020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Idade do Aluno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071688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ANOS_PM_2020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 (Em Anos) que o Alunos esta na Passos Mágicos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222553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FASE_TURMA_2020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 e Turma do Aluno na Passos Mágicos em 2020; Fase esta relacionado ao Nível de Aprendizado, enquanto Turma e dado pela quantidade de turmas que existam daquela fase/nível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607142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PONTO_VIRADA_2020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Campo do Tipo Booleano que sinaliza se o Aluno atingiu o “Ponto de Virada”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613996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Índice do Desenvolvimento Educacional – Métrica de Processo Avaliativo Geral do Aluno; Dado pela Ponderação dos indicadores: IAN, IDA, IEG, IAA, IPS, IPP e IPV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88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INDE_CONCEITO_2020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20037"/>
                  </a:ext>
                </a:extLst>
              </a:tr>
              <a:tr h="1158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PEDRA_2020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Classificação do Aluno baseado no número do INDE, o conceito de Classificação e dado por: Quartzo – 2,405 a 5,506 | Ágata– 5,506 a 6,868 | Ametista – 6,868 a 8,230 | Topázio – 8,230 a 9,294. | Cada Pedra possui uma descrição. 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079457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DESTAQUE_IEG_2020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Observações dos Avaliadores Sobre o Aluno referente ao "Indicador de Engajamento”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18823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DESTAQUE_IDA_2020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Observações dos Avaliadores Sobre o Aluno referente ao “Indicador de Aprendizagem”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257446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DESTAQUE_IPV_2020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Observações dos Avaliadores Sobre o Aluno referente ao “Indicador de Ponto de Virada”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238188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IAA_2020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Auto Avaliação – Média das Notas de Auto Avaliação do Aluno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901747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IEG_2020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Engajamento – Média das Notas de Engajamento do Aluno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9845"/>
                  </a:ext>
                </a:extLst>
              </a:tr>
              <a:tr h="118317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IPS_2020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Psicossocial – Média das Notas Psicossociais do Aluno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171647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Aprendizagem - Média das Notas do Indicador de Aprendizagem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695399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IPP_2020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Psicopedagógico – Média das Notas Psico </a:t>
                      </a:r>
                      <a:r>
                        <a:rPr lang="pt-BR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Pedago</a:t>
                      </a:r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gicas</a:t>
                      </a:r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 Aluno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467660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IPV_2020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Ponto de Virada – Média das Notas de Ponto de Virada do Aluno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72446"/>
                  </a:ext>
                </a:extLst>
              </a:tr>
              <a:tr h="119945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IAN_2020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Adequação ao Nível – Média das Notas de Adequação do Aluno ao Nível atual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016965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 e o Nível de Aprendizado do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757430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TURMA_2021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Turma e o número da Turma de cada fase (1A,1B,1C)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53254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INSTITUICAO_ENSINO_ALUNO_2021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instituição de Ensino do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053821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SINALIZADOR_INGRESSANTE_2021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se o Aluno Ingressou ou e Veterano no ano de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826817"/>
                  </a:ext>
                </a:extLst>
              </a:tr>
              <a:tr h="122595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PEDRA_2021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Classificação do Aluno baseado no número do INDE, o conceito de Classificação e dado por: Quartzo – 2,405 a 5,506 | Ágata– 5,506 a 6,868 | Ametista – 6,868 a 8,230 | Topázio – 8,230 a 9,294. | Cada Pedra possui uma descrição. 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62531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Indice do Desenvolvimento Educacional – Me trica de Processo Avaliativo Geral do Aluno; Dado pela Ponderação dos indicadores: IAN, IDA, IEG, IAA, IPS, IPP e IPV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846057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IAA_2021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Auto Avaliação – Média das Notas de Auto Avaliação do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537090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IEG_2021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Engajamento – Média das Notas de Engajamento do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472196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IPS_2021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Psicossocial – Média das Notas Psicossociais do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091513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REC_PSICO_2021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qual a Recomendação da equipe de psicologia sobre 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605905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Aprendizagem - Média das Notas do Indicador de Aprendizagem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8883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IPP_2021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Psicopedagógico – Média das Notas Psicopedagógicas do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799243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915339"/>
            <a:ext cx="10126362" cy="65205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sz="1600" dirty="0"/>
              <a:t>Código das variáveis escolhidas para análise e sua descrição</a:t>
            </a:r>
          </a:p>
        </p:txBody>
      </p:sp>
    </p:spTree>
    <p:extLst>
      <p:ext uri="{BB962C8B-B14F-4D97-AF65-F5344CB8AC3E}">
        <p14:creationId xmlns:p14="http://schemas.microsoft.com/office/powerpoint/2010/main" val="296422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36525"/>
            <a:ext cx="10126362" cy="65205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sz="1600" dirty="0"/>
              <a:t>Os códigos que estão na cor verde, foram renomeados da fonte original.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95DD5425-ED6A-EC9E-5AC7-87A851F27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48421"/>
              </p:ext>
            </p:extLst>
          </p:nvPr>
        </p:nvGraphicFramePr>
        <p:xfrm>
          <a:off x="838200" y="561815"/>
          <a:ext cx="10126362" cy="6159667"/>
        </p:xfrm>
        <a:graphic>
          <a:graphicData uri="http://schemas.openxmlformats.org/drawingml/2006/table">
            <a:tbl>
              <a:tblPr/>
              <a:tblGrid>
                <a:gridCol w="1639058">
                  <a:extLst>
                    <a:ext uri="{9D8B030D-6E8A-4147-A177-3AD203B41FA5}">
                      <a16:colId xmlns:a16="http://schemas.microsoft.com/office/drawing/2014/main" val="3559389417"/>
                    </a:ext>
                  </a:extLst>
                </a:gridCol>
                <a:gridCol w="8487304">
                  <a:extLst>
                    <a:ext uri="{9D8B030D-6E8A-4147-A177-3AD203B41FA5}">
                      <a16:colId xmlns:a16="http://schemas.microsoft.com/office/drawing/2014/main" val="3149436314"/>
                    </a:ext>
                  </a:extLst>
                </a:gridCol>
              </a:tblGrid>
              <a:tr h="1502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</a:t>
                      </a:r>
                    </a:p>
                  </a:txBody>
                  <a:tcPr marL="2133" marR="2133" marT="2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DESCRICAO</a:t>
                      </a:r>
                    </a:p>
                  </a:txBody>
                  <a:tcPr marL="2133" marR="2133" marT="2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67337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6100"/>
                          </a:solidFill>
                          <a:effectLst/>
                          <a:highlight>
                            <a:srgbClr val="C6EFCE"/>
                          </a:highlight>
                          <a:latin typeface="Calibri" panose="020F0502020204030204" pitchFamily="34" charset="0"/>
                        </a:rPr>
                        <a:t>REC_AVAL_1_2021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1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141438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6100"/>
                          </a:solidFill>
                          <a:effectLst/>
                          <a:highlight>
                            <a:srgbClr val="C6EFCE"/>
                          </a:highlight>
                          <a:latin typeface="Calibri" panose="020F0502020204030204" pitchFamily="34" charset="0"/>
                        </a:rPr>
                        <a:t>REC_AVAL_2_2021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2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475210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6100"/>
                          </a:solidFill>
                          <a:effectLst/>
                          <a:highlight>
                            <a:srgbClr val="C6EFCE"/>
                          </a:highlight>
                          <a:latin typeface="Calibri" panose="020F0502020204030204" pitchFamily="34" charset="0"/>
                        </a:rPr>
                        <a:t>REC_AVAL_3_2021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3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382379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6100"/>
                          </a:solidFill>
                          <a:effectLst/>
                          <a:highlight>
                            <a:srgbClr val="C6EFCE"/>
                          </a:highlight>
                          <a:latin typeface="Calibri" panose="020F0502020204030204" pitchFamily="34" charset="0"/>
                        </a:rPr>
                        <a:t>REC_AVAL_4_2021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3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077096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PONTO_VIRADA_2021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Campo do Tipo Booleano que sinaliza se o Aluno atingiu o “Ponto de Virada” em 2021.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435768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IPV_2021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Ponto de Virada – Média das Notas de Ponto de Virada do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034753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IAN_2021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Adequação ao Nível – Média das Notas de Adequação do Aluno ao Nível atual em 2021.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89017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NIVEL_IDEAL_2021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qual o Nível (Fase) ideal do Aluno na Passos Mágicos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857131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DEFASAGEM_2021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o Nível de defasagem do ano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487024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 e o Nível de Aprendizado do Aluno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292456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TURMA_2022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Turma e o número da Turma de cada fase (1A,1B,1C)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43785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ANO_INGRESSO_2022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 que o Aluno Ingressou na Passos Mágicos (atualizado 2022)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1085412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BOLSISTA_2022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Campo do tipo booleano que mostra se o Aluno e Bolsista em alguma instituição pela Passos Mágicos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893169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Indice do Desenvolvimento Educacional – Me trica de Processo Avaliativo Geral do Aluno; Dado pela Ponderação dos indicadores: IAN, IDA, IEG, IAA, IPS, IPP e IPV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267347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CG_2022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Classificação (Ranking) Geral do Aluno na Passos Mágicos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668493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CF_2022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Classificação (Ranking) do Aluno na Fase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529967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Classificação (Ranking) do Aluno na Turma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148124"/>
                  </a:ext>
                </a:extLst>
              </a:tr>
              <a:tr h="298396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PEDRA_2022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Classificação do Aluno baseado no número do INDE, o conceito de Classificação e dado por: Quartzo – 2,405 a 5,506  Ágata– 5,506 a 6,868 | Ametista – 6,868 a 8,230 | Topázio – 8,230 a 9,294. | Cada Pedra possui uma descrição.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584871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DESTAQUE_IEG_2022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Observações dos Mestres Sobre o Aluno referente ao "Indicador de Engajamento”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67637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DESTAQUE_IDA_2022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Observações dos Mestres Sobre o Aluno referente ao “Indicador de Aprendizagem”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5499792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DESTAQUE_IPV_2022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Observações dos Mestres Sobre o Aluno referente ao “Indicador de Ponto de Virada”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857208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Auto Avaliação – Média das Notas de Auto Avaliação 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12960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IEG_2022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Engajamento – Média das Notas de Engajamento 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327021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IPS_2022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Psicossocial – Média das Notas Psicossociais 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126104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REC_PSICO_2022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qual a Recomendação da equipe de psicologia sobre 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576814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Aprendizagem - Média das Notas do Indicador de Aprendizagem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617216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NOTA_PORT_2022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das Notas de Português 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718575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NOTA_MAT_2022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das Notas de Matemáticado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17989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NOTA_ING_2022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das Notas de Inglês 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204831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QTDE_AVAL_2022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Quantidade de Avaliações 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8756789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6100"/>
                          </a:solidFill>
                          <a:effectLst/>
                          <a:highlight>
                            <a:srgbClr val="C6EFCE"/>
                          </a:highlight>
                          <a:latin typeface="Calibri" panose="020F0502020204030204" pitchFamily="34" charset="0"/>
                        </a:rPr>
                        <a:t>REC_AVAL_1_2022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1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267793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6100"/>
                          </a:solidFill>
                          <a:effectLst/>
                          <a:highlight>
                            <a:srgbClr val="C6EFCE"/>
                          </a:highlight>
                          <a:latin typeface="Calibri" panose="020F0502020204030204" pitchFamily="34" charset="0"/>
                        </a:rPr>
                        <a:t>REC_AVAL_2_2022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2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038154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REC_AVAL_3_2022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3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097823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REC_AVAL_4_2022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3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674230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INDICADO_BOLSA_2022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Campo do Tipo Booleano que sinaliza se o Aluno foi indicado para alguma Bolsa no Ano de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48301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PONTO_VIRADA_2022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Campo do Tipo Booleano que sinaliza se o Aluno atingiu o “Ponto de Virada” em 2022.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114684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IPV_2022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Ponto de Virada – Média das Notas de Ponto de Virada 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348477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IAN_2022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Adequação ao Nível – Média das Notas de Adequação do Aluno ao Nível atual em 2022.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879845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NIVEL_IDEAL_2022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qual o Nível (Fase) ideal do Aluno na Passos Mágicos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266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839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GOOGLE COLAB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915339"/>
            <a:ext cx="10612120" cy="652054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Efetuada carga dos dados disponibilizado pelo time FIAP para o Google Cloud, conforme imagem a seguir:</a:t>
            </a:r>
          </a:p>
        </p:txBody>
      </p:sp>
      <p:pic>
        <p:nvPicPr>
          <p:cNvPr id="5" name="Imagem 4" descr="What is Google Colab?. Introduction to Google Colab. | by Hrishikesh ...">
            <a:extLst>
              <a:ext uri="{FF2B5EF4-FFF2-40B4-BE49-F238E27FC236}">
                <a16:creationId xmlns:a16="http://schemas.microsoft.com/office/drawing/2014/main" id="{16AE15C9-E287-F531-2F9C-A5CA72079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2" t="7292" r="58490" b="-6250"/>
          <a:stretch/>
        </p:blipFill>
        <p:spPr>
          <a:xfrm>
            <a:off x="4535335" y="0"/>
            <a:ext cx="821954" cy="104689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FE5D617-1F00-BE69-BB87-977DD0DFB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400" y="1536275"/>
            <a:ext cx="6373152" cy="51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15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GOOGLE COLAB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915339"/>
            <a:ext cx="10612120" cy="652054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Imagem da tabela de dados no Google </a:t>
            </a:r>
            <a:r>
              <a:rPr lang="pt-BR" sz="1600" dirty="0" err="1"/>
              <a:t>Colab</a:t>
            </a:r>
            <a:r>
              <a:rPr lang="pt-BR" sz="1600" dirty="0"/>
              <a:t> e a quantidade de dados ainda sem tratamento:</a:t>
            </a:r>
          </a:p>
        </p:txBody>
      </p:sp>
      <p:pic>
        <p:nvPicPr>
          <p:cNvPr id="5" name="Imagem 4" descr="What is Google Colab?. Introduction to Google Colab. | by Hrishikesh ...">
            <a:extLst>
              <a:ext uri="{FF2B5EF4-FFF2-40B4-BE49-F238E27FC236}">
                <a16:creationId xmlns:a16="http://schemas.microsoft.com/office/drawing/2014/main" id="{16AE15C9-E287-F531-2F9C-A5CA72079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2" t="7292" r="58490" b="-6250"/>
          <a:stretch/>
        </p:blipFill>
        <p:spPr>
          <a:xfrm>
            <a:off x="4535335" y="0"/>
            <a:ext cx="821954" cy="104689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AE787B7-8B93-1BE7-DF47-B13E33B8F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7393"/>
            <a:ext cx="10983203" cy="46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15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GOOGLE COLAB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915339"/>
            <a:ext cx="10612120" cy="652054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Imagem da tabela de dados no Google </a:t>
            </a:r>
            <a:r>
              <a:rPr lang="pt-BR" sz="1600" dirty="0" err="1"/>
              <a:t>Colab</a:t>
            </a:r>
            <a:r>
              <a:rPr lang="pt-BR" sz="1600" dirty="0"/>
              <a:t> e a quantidade de dados já tratados:</a:t>
            </a:r>
          </a:p>
        </p:txBody>
      </p:sp>
      <p:pic>
        <p:nvPicPr>
          <p:cNvPr id="5" name="Imagem 4" descr="What is Google Colab?. Introduction to Google Colab. | by Hrishikesh ...">
            <a:extLst>
              <a:ext uri="{FF2B5EF4-FFF2-40B4-BE49-F238E27FC236}">
                <a16:creationId xmlns:a16="http://schemas.microsoft.com/office/drawing/2014/main" id="{16AE15C9-E287-F531-2F9C-A5CA72079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2" t="7292" r="58490" b="-6250"/>
          <a:stretch/>
        </p:blipFill>
        <p:spPr>
          <a:xfrm>
            <a:off x="4535335" y="0"/>
            <a:ext cx="821954" cy="104689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4F01451-E4FD-5765-2E49-6E78D298D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6386"/>
            <a:ext cx="10986935" cy="39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33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EVOLUÇÃO NOTAS INDE E MÉDIAS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915338"/>
            <a:ext cx="10612120" cy="208186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Explicação do índice INDE.</a:t>
            </a:r>
          </a:p>
          <a:p>
            <a:pPr marL="0" indent="0">
              <a:buNone/>
            </a:pPr>
            <a:r>
              <a:rPr lang="pt-BR" sz="1600" dirty="0"/>
              <a:t>Gráfico extraído dos dados da passos mágicos.</a:t>
            </a:r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F795E4CE-7038-9B22-3BC1-24550ABE0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90" y="1603404"/>
            <a:ext cx="5432322" cy="433925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628436A-6A33-1FBA-FE9D-093AA6364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66" y="2100134"/>
            <a:ext cx="5356808" cy="26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13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EVOLUÇÃO NOTAS INDE E MÉDIAS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315270"/>
            <a:ext cx="4796202" cy="362249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Neste gráfico gerado no código Python, podemos avaliar e notar que a média dos bolsistas de 2020 é maior que a média do índice INDE dos anos 2021 e 2022. Ou seja, é necessário encontrar uma forma de aumentar a média dos índices para que o número de estudantes universitários se torne exponencial.</a:t>
            </a:r>
          </a:p>
        </p:txBody>
      </p:sp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1D4722A1-7881-5105-2AA4-0CF071D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79"/>
          <a:stretch/>
        </p:blipFill>
        <p:spPr>
          <a:xfrm>
            <a:off x="5975036" y="1206006"/>
            <a:ext cx="5625016" cy="5150344"/>
          </a:xfrm>
          <a:prstGeom prst="rect">
            <a:avLst/>
          </a:prstGeom>
        </p:spPr>
      </p:pic>
      <p:pic>
        <p:nvPicPr>
          <p:cNvPr id="6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6DDD929A-EA4C-9A6C-5D2B-F6A697480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08" t="36156" b="39222"/>
          <a:stretch/>
        </p:blipFill>
        <p:spPr>
          <a:xfrm>
            <a:off x="3821503" y="4525347"/>
            <a:ext cx="1982738" cy="141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6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7F1780D1-EBC5-4A51-B615-34A897140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6014144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/>
          <a:lstStyle/>
          <a:p>
            <a:r>
              <a:rPr lang="en-US" dirty="0"/>
              <a:t>DEFINIÇÕES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/>
          <a:lstStyle/>
          <a:p>
            <a:r>
              <a:rPr lang="en-US" b="1" dirty="0"/>
              <a:t>OBJETIVO SITE</a:t>
            </a:r>
          </a:p>
          <a:p>
            <a:r>
              <a:rPr lang="en-US" b="1" dirty="0"/>
              <a:t>OBJETIVO PROFESSOR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1DF51-B45F-48A6-BCB0-F9F3E225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1D8-7F53-435E-8E05-EEF9FB7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05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ALUNOS X UNIVERSITÁRIOS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939350"/>
            <a:ext cx="10515600" cy="362249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Temos duas retas que estimam a evolução de universitários e alunos e o resumo estatístico dos dados. É importante salientar que as retas não se encontram, ou seja, não teremos todos os nossos alunos universitários.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7782B7-13BC-156F-0B8C-BC7649D1D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6"/>
          <a:stretch/>
        </p:blipFill>
        <p:spPr>
          <a:xfrm>
            <a:off x="2068739" y="2019956"/>
            <a:ext cx="8318682" cy="4518956"/>
          </a:xfrm>
          <a:prstGeom prst="rect">
            <a:avLst/>
          </a:prstGeom>
        </p:spPr>
      </p:pic>
      <p:pic>
        <p:nvPicPr>
          <p:cNvPr id="7" name="Picture 2" descr="Tableau Launches Hyper - New Data Engine Technology Delivering  Unprecedented Analytical Performance">
            <a:extLst>
              <a:ext uri="{FF2B5EF4-FFF2-40B4-BE49-F238E27FC236}">
                <a16:creationId xmlns:a16="http://schemas.microsoft.com/office/drawing/2014/main" id="{58AB6CDC-CBC4-6BF2-BD94-5BF393F21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3" b="26133"/>
          <a:stretch/>
        </p:blipFill>
        <p:spPr bwMode="auto">
          <a:xfrm>
            <a:off x="10061530" y="4074354"/>
            <a:ext cx="137822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594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PROJEÇÃO 2024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939350"/>
            <a:ext cx="10515600" cy="362249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A seguir projeções de professores, universitários, bolsistas e crianças para o ano de 2024:</a:t>
            </a:r>
          </a:p>
        </p:txBody>
      </p:sp>
      <p:pic>
        <p:nvPicPr>
          <p:cNvPr id="7" name="Picture 2" descr="Tableau Launches Hyper - New Data Engine Technology Delivering  Unprecedented Analytical Performance">
            <a:extLst>
              <a:ext uri="{FF2B5EF4-FFF2-40B4-BE49-F238E27FC236}">
                <a16:creationId xmlns:a16="http://schemas.microsoft.com/office/drawing/2014/main" id="{58AB6CDC-CBC4-6BF2-BD94-5BF393F21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3" b="26133"/>
          <a:stretch/>
        </p:blipFill>
        <p:spPr bwMode="auto">
          <a:xfrm>
            <a:off x="10762978" y="3866212"/>
            <a:ext cx="137822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7CF0779-7FA5-C761-7C80-A24BA097B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9"/>
          <a:stretch/>
        </p:blipFill>
        <p:spPr>
          <a:xfrm>
            <a:off x="936489" y="1370949"/>
            <a:ext cx="9728200" cy="535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65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PEDRAS CONCEITOS INDE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2" descr="Tableau Launches Hyper - New Data Engine Technology Delivering  Unprecedented Analytical Performance">
            <a:extLst>
              <a:ext uri="{FF2B5EF4-FFF2-40B4-BE49-F238E27FC236}">
                <a16:creationId xmlns:a16="http://schemas.microsoft.com/office/drawing/2014/main" id="{58AB6CDC-CBC4-6BF2-BD94-5BF393F21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3" b="26133"/>
          <a:stretch/>
        </p:blipFill>
        <p:spPr bwMode="auto">
          <a:xfrm>
            <a:off x="10762978" y="3866212"/>
            <a:ext cx="137822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lide3" descr="Planilha 2">
            <a:extLst>
              <a:ext uri="{FF2B5EF4-FFF2-40B4-BE49-F238E27FC236}">
                <a16:creationId xmlns:a16="http://schemas.microsoft.com/office/drawing/2014/main" id="{5B5F4E53-F6B8-16E2-F89D-BDA6B1AFE6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"/>
          <a:stretch/>
        </p:blipFill>
        <p:spPr>
          <a:xfrm>
            <a:off x="1094989" y="964245"/>
            <a:ext cx="10002021" cy="580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48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PEDRAS CONCEITOS INDE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2" descr="Tableau Launches Hyper - New Data Engine Technology Delivering  Unprecedented Analytical Performance">
            <a:extLst>
              <a:ext uri="{FF2B5EF4-FFF2-40B4-BE49-F238E27FC236}">
                <a16:creationId xmlns:a16="http://schemas.microsoft.com/office/drawing/2014/main" id="{58AB6CDC-CBC4-6BF2-BD94-5BF393F21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3" b="26133"/>
          <a:stretch/>
        </p:blipFill>
        <p:spPr bwMode="auto">
          <a:xfrm>
            <a:off x="10762978" y="3866212"/>
            <a:ext cx="137822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lide2" descr="Planilha 1">
            <a:extLst>
              <a:ext uri="{FF2B5EF4-FFF2-40B4-BE49-F238E27FC236}">
                <a16:creationId xmlns:a16="http://schemas.microsoft.com/office/drawing/2014/main" id="{231279A5-DEB6-325C-23B5-BED916F78E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7"/>
          <a:stretch/>
        </p:blipFill>
        <p:spPr>
          <a:xfrm>
            <a:off x="838200" y="981434"/>
            <a:ext cx="9784661" cy="570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14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82BF3928-6978-C298-FF9A-56ECA790D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6014144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01" y="2446418"/>
            <a:ext cx="5130337" cy="1965163"/>
          </a:xfrm>
        </p:spPr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1DF51-B45F-48A6-BCB0-F9F3E225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1D8-7F53-435E-8E05-EEF9FB7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26" name="Picture 2" descr="Power BI Logo y símbolo, significado, historia, PNG, marca">
            <a:extLst>
              <a:ext uri="{FF2B5EF4-FFF2-40B4-BE49-F238E27FC236}">
                <a16:creationId xmlns:a16="http://schemas.microsoft.com/office/drawing/2014/main" id="{7814C49B-E34C-A3E1-6E55-8FDD78C99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74047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754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" title="This slide contains the following visuals: slicer ,Evolução Geral - INDE ,slicer ,Alunos Bolsistas ,Alunos Bolsistas ,clusteredColumnChart ,Quantidade por Pedra ,shape ,shape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39315616-AA97-5464-005A-81D913B65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0" y="121265"/>
            <a:ext cx="11808000" cy="6736735"/>
          </a:xfrm>
          <a:prstGeom prst="rect">
            <a:avLst/>
          </a:prstGeom>
          <a:noFill/>
        </p:spPr>
      </p:pic>
      <p:pic>
        <p:nvPicPr>
          <p:cNvPr id="9" name="Picture 2" descr="Power BI - Conheça Tudo | Cetax Consultoria e Treinamentos de BI">
            <a:extLst>
              <a:ext uri="{FF2B5EF4-FFF2-40B4-BE49-F238E27FC236}">
                <a16:creationId xmlns:a16="http://schemas.microsoft.com/office/drawing/2014/main" id="{D5F37FB4-D2E6-A485-C741-A7F30E444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992" y="6475179"/>
            <a:ext cx="1128008" cy="38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665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" name="Picture" title="This slide contains the following visuals: ATIVO ,cardVisual ,PASSIVO ,textbox ,shape ,shape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0304743F-F46E-1D4D-06BE-3E74E0BC5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121292"/>
            <a:ext cx="11807952" cy="6736708"/>
          </a:xfrm>
          <a:prstGeom prst="rect">
            <a:avLst/>
          </a:prstGeom>
          <a:noFill/>
        </p:spPr>
      </p:pic>
      <p:pic>
        <p:nvPicPr>
          <p:cNvPr id="9" name="Picture 2" descr="Power BI - Conheça Tudo | Cetax Consultoria e Treinamentos de BI">
            <a:extLst>
              <a:ext uri="{FF2B5EF4-FFF2-40B4-BE49-F238E27FC236}">
                <a16:creationId xmlns:a16="http://schemas.microsoft.com/office/drawing/2014/main" id="{D5F37FB4-D2E6-A485-C741-A7F30E444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992" y="6475179"/>
            <a:ext cx="1128008" cy="38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575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" title="This slide contains the following visuals: textbox ,DRE RESUMIDO ,ACOMPANHAMENTO ANUAL ,Receita Bruta ,shape ,shape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51AF5634-513B-B796-2FBE-5B6F2EE2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121292"/>
            <a:ext cx="11807952" cy="6736708"/>
          </a:xfrm>
          <a:prstGeom prst="rect">
            <a:avLst/>
          </a:prstGeom>
          <a:noFill/>
        </p:spPr>
      </p:pic>
      <p:pic>
        <p:nvPicPr>
          <p:cNvPr id="9" name="Picture 2" descr="Power BI - Conheça Tudo | Cetax Consultoria e Treinamentos de BI">
            <a:extLst>
              <a:ext uri="{FF2B5EF4-FFF2-40B4-BE49-F238E27FC236}">
                <a16:creationId xmlns:a16="http://schemas.microsoft.com/office/drawing/2014/main" id="{D5F37FB4-D2E6-A485-C741-A7F30E444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992" y="6475179"/>
            <a:ext cx="1128008" cy="38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204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AVALIAÇÃO DO POWER BI</a:t>
            </a:r>
          </a:p>
        </p:txBody>
      </p:sp>
      <p:pic>
        <p:nvPicPr>
          <p:cNvPr id="4" name="Picture 2" descr="Power BI Logo y símbolo, significado, historia, PNG, marca">
            <a:extLst>
              <a:ext uri="{FF2B5EF4-FFF2-40B4-BE49-F238E27FC236}">
                <a16:creationId xmlns:a16="http://schemas.microsoft.com/office/drawing/2014/main" id="{6F768F50-F0F1-F8B7-766A-99D6CEDFB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790" y="126745"/>
            <a:ext cx="1061883" cy="59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1369014-2097-A76D-1493-FA556A96D2CD}"/>
              </a:ext>
            </a:extLst>
          </p:cNvPr>
          <p:cNvSpPr txBox="1"/>
          <p:nvPr/>
        </p:nvSpPr>
        <p:spPr>
          <a:xfrm>
            <a:off x="381000" y="1238948"/>
            <a:ext cx="11430000" cy="4867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600" dirty="0"/>
              <a:t>A Associação Passos Mágicos, uma entidade civil sem fins lucrativos e com objetivos não econômicos, atua como um programa de educação de qualidade para crianças e jovens no município de Embu-Guaçu. </a:t>
            </a:r>
          </a:p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600" dirty="0"/>
              <a:t>Em 2023, a associação registrou um aumento de 334% nas aplicações bancárias com seus recursos de caixa, resultando em um aumento significativo na receita financeira. Esses recursos são provenientes do Pronac (Programa Nacional de Apoio à Cultura).</a:t>
            </a:r>
          </a:p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600" dirty="0"/>
              <a:t>As receitas da associação são oriundas de doações, que têm mostrado um crescimento constante ao longo dos últimos três anos. As contribuições de pessoas físicas representam 47% da receita total, enquanto as de pessoas jurídicas correspondem a 31%. Em 2023, as despesas da associação também aumentaram, principalmente devido aos pagamentos de professores e psicólogos, que totalizaram 38% das despesas. Outros custos incluem água, energia e aluguéis.</a:t>
            </a:r>
          </a:p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600" dirty="0"/>
              <a:t>Apesar do aumento das despesas, a Associação Passos Mágicos vem apresentando resultados positivos, com um desempenho financeiro favorável em 2023 e melhorias contínuas nos últimos três anos.</a:t>
            </a:r>
          </a:p>
        </p:txBody>
      </p:sp>
    </p:spTree>
    <p:extLst>
      <p:ext uri="{BB962C8B-B14F-4D97-AF65-F5344CB8AC3E}">
        <p14:creationId xmlns:p14="http://schemas.microsoft.com/office/powerpoint/2010/main" val="2961329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82BF3928-6978-C298-FF9A-56ECA790D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6014144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01" y="2446418"/>
            <a:ext cx="5130337" cy="1965163"/>
          </a:xfrm>
        </p:spPr>
        <p:txBody>
          <a:bodyPr/>
          <a:lstStyle/>
          <a:p>
            <a:r>
              <a:rPr lang="en-US" dirty="0"/>
              <a:t>CONSIDERAÇÕES FINAIS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1DF51-B45F-48A6-BCB0-F9F3E225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1D8-7F53-435E-8E05-EEF9FB7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Imagem 2" descr="Esta imagem é de dois conjuntos de mãos juntando peças de um quebra-cabeças. ">
            <a:extLst>
              <a:ext uri="{FF2B5EF4-FFF2-40B4-BE49-F238E27FC236}">
                <a16:creationId xmlns:a16="http://schemas.microsoft.com/office/drawing/2014/main" id="{7C51AD54-3AAA-6417-10B8-70E95FD61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24"/>
          <a:stretch/>
        </p:blipFill>
        <p:spPr>
          <a:xfrm>
            <a:off x="7548018" y="0"/>
            <a:ext cx="4643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6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OBJETIVO SITE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A866E2A-500D-4CAD-AA20-5C272EC14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86EAFF-ED28-BC58-6D97-6CD7A567D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238404"/>
            <a:ext cx="10126362" cy="4749946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800" dirty="0"/>
              <a:t>O objetivo do </a:t>
            </a:r>
            <a:r>
              <a:rPr lang="pt-BR" sz="1800" dirty="0" err="1"/>
              <a:t>Datathon</a:t>
            </a:r>
            <a:r>
              <a:rPr lang="pt-BR" sz="1800" dirty="0"/>
              <a:t> é desenvolver um sistema inovador de métricas que possa quantificar e ilustrar o impacto que a ONG "Passos Mágicos" tem tido sobre a comunidade que atende. Este desafio é direcionado aos alunos e alunas da </a:t>
            </a:r>
            <a:r>
              <a:rPr lang="pt-BR" sz="1800" dirty="0" err="1"/>
              <a:t>PósTech</a:t>
            </a:r>
            <a:r>
              <a:rPr lang="pt-BR" sz="1800" dirty="0"/>
              <a:t> em Data </a:t>
            </a:r>
            <a:r>
              <a:rPr lang="pt-BR" sz="1800" dirty="0" err="1"/>
              <a:t>Analytics</a:t>
            </a:r>
            <a:r>
              <a:rPr lang="pt-BR" sz="1800" dirty="0"/>
              <a:t> e busca aplicar conhecimentos em Análise e Visualização de Dados, Machine Learning, Big Data, </a:t>
            </a:r>
            <a:r>
              <a:rPr lang="pt-BR" sz="1800" dirty="0" err="1"/>
              <a:t>Deploy</a:t>
            </a:r>
            <a:r>
              <a:rPr lang="pt-BR" sz="1800" dirty="0"/>
              <a:t> em Produção, </a:t>
            </a:r>
            <a:r>
              <a:rPr lang="pt-BR" sz="1800" dirty="0" err="1"/>
              <a:t>Deep</a:t>
            </a:r>
            <a:r>
              <a:rPr lang="pt-BR" sz="1800" dirty="0"/>
              <a:t> Learning e Processamento de Linguagem Natural (NLP) para criar uma ferramenta capaz de: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endParaRPr lang="pt-BR" sz="18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Analisar Dados Históricos e Atuais: </a:t>
            </a:r>
            <a:r>
              <a:rPr lang="pt-BR" sz="1600" dirty="0"/>
              <a:t>coletar e processar dados para entender as tendências e padrões no desenvolvimento educacional e pessoal das crianças e jovens impactados pela ONG.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Identificar Fatores-Chave de Sucesso: </a:t>
            </a:r>
            <a:r>
              <a:rPr lang="pt-BR" sz="1600" dirty="0"/>
              <a:t>utilizar aprendizado de máquina para determinar os principais elementos que contribuem para os resultados positivos nas vidas dos(as) beneficiados(as).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Desenvolver Soluções Sustentáveis: </a:t>
            </a:r>
            <a:r>
              <a:rPr lang="pt-BR" sz="1600" dirty="0"/>
              <a:t>criar um sistema prático e eficiente que possa ser integrado nas operações diárias da ONG, garantindo sua utilidade contínua.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Analisar o Impacto Emocional e Social: </a:t>
            </a:r>
            <a:r>
              <a:rPr lang="pt-BR" sz="1600" dirty="0"/>
              <a:t>empregar técnicas de </a:t>
            </a:r>
            <a:r>
              <a:rPr lang="pt-BR" sz="1600" dirty="0" err="1"/>
              <a:t>deep</a:t>
            </a:r>
            <a:r>
              <a:rPr lang="pt-BR" sz="1600" dirty="0"/>
              <a:t> learning e NLP para analisar relatos e feedbacks, oferecendo uma visão mais profunda do impacto emocional e social das atividades da ONG.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Visualização de Dados Impactantes: </a:t>
            </a:r>
            <a:r>
              <a:rPr lang="pt-BR" sz="1600" dirty="0"/>
              <a:t>produzir visualizações de dados que não apenas informem, mas também contém a história do trabalho da ONG, destacando seu impacto significativo de forma compreensível e tocante.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Promover Transparência e Conscientização: </a:t>
            </a:r>
            <a:r>
              <a:rPr lang="pt-BR" sz="1600" dirty="0"/>
              <a:t>aumentar a transparência do trabalho da ONG e sensibilizar o público sobre sua importância, utilizando os insights obtidos através das análises.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endParaRPr lang="pt-BR" sz="18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800" dirty="0"/>
              <a:t>Este desafio representa uma oportunidade para vocês aplicarem suas habilidades técnicas em um contexto real, gerando impacto social significativo e ajudando a ONG a aprimorar suas estratégias e operações futuras.</a:t>
            </a: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tabLst>
                <a:tab pos="1005840" algn="l"/>
              </a:tabLst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043018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ítulo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Slide de recursos humanos 9</a:t>
            </a:r>
          </a:p>
        </p:txBody>
      </p:sp>
      <p:sp>
        <p:nvSpPr>
          <p:cNvPr id="87" name="Retângulo: Cantos arredondados 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67" name="Caixa de texto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9040217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pt-BR"/>
            </a:defPPr>
            <a:lvl1pPr>
              <a:lnSpc>
                <a:spcPts val="4000"/>
              </a:lnSpc>
              <a:defRPr lang="pt-BR"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n-US" dirty="0"/>
              <a:t>CONSIDERAÇÕES FINAIS</a:t>
            </a:r>
            <a:endParaRPr lang="pt-BR" dirty="0"/>
          </a:p>
        </p:txBody>
      </p:sp>
      <p:grpSp>
        <p:nvGrpSpPr>
          <p:cNvPr id="94" name="Grupo 93" descr="É esta imagem de uma forma de resumo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212724" y="5225735"/>
            <a:ext cx="4736737" cy="6407276"/>
            <a:chOff x="4855953" y="-2833466"/>
            <a:chExt cx="8948965" cy="12105061"/>
          </a:xfrm>
        </p:grpSpPr>
        <p:sp>
          <p:nvSpPr>
            <p:cNvPr id="95" name="Forma Livre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5"/>
              <a:ext cx="8673601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6" name="Forma Livre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3" y="-2833466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7" name="Forma Liv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pic>
        <p:nvPicPr>
          <p:cNvPr id="82" name="Imagem 81" descr="Texto&#10;&#10;Descrição gerada automaticamente com confiança média">
            <a:extLst>
              <a:ext uri="{FF2B5EF4-FFF2-40B4-BE49-F238E27FC236}">
                <a16:creationId xmlns:a16="http://schemas.microsoft.com/office/drawing/2014/main" id="{2AE67E44-26C8-D2DF-09C5-52F2F8B0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681" y="232387"/>
            <a:ext cx="1359411" cy="542545"/>
          </a:xfrm>
          <a:prstGeom prst="rect">
            <a:avLst/>
          </a:prstGeom>
        </p:spPr>
      </p:pic>
      <p:sp>
        <p:nvSpPr>
          <p:cNvPr id="83" name="CaixaDeTexto 82">
            <a:extLst>
              <a:ext uri="{FF2B5EF4-FFF2-40B4-BE49-F238E27FC236}">
                <a16:creationId xmlns:a16="http://schemas.microsoft.com/office/drawing/2014/main" id="{FB9F1681-E898-7FB5-3066-ACB17B33E068}"/>
              </a:ext>
            </a:extLst>
          </p:cNvPr>
          <p:cNvSpPr txBox="1"/>
          <p:nvPr/>
        </p:nvSpPr>
        <p:spPr>
          <a:xfrm>
            <a:off x="380999" y="1238948"/>
            <a:ext cx="11094219" cy="541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400" dirty="0"/>
              <a:t>Os projetos sociais educativos promovem a inclusão e a igualdade de oportunidades, oferecendo suporte essencial para crianças, adolescentes e adultos em situação de vulnerabilidade. Em um país com grandes disparidades socioeconômicas, esses projetos garantem acesso à educação de qualidade e ajudam a reduzir desigualdades.</a:t>
            </a:r>
          </a:p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400" dirty="0"/>
              <a:t>Além do ensino acadêmico, esses projetos formam valores, ética e cidadania, podendo reduzir índices de criminalidade e violência ao oferecer alternativas construtivas para os jovens. Fortalecem o tecido social, promovendo colaboração, respeito e solidariedade entre os moradores.</a:t>
            </a:r>
          </a:p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400" dirty="0"/>
              <a:t>O sucesso desses projetos depende de gestão eficiente, investimentos contínuos e engajamento comunitário. Na Passos Mágicos, 47% das contribuições vêm de pessoas físicas, evidenciando a importância da participação comunitária.</a:t>
            </a:r>
          </a:p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400" dirty="0"/>
              <a:t>Embu-Guaçu, ocupando a posição 2780 no ranking nacional de desenvolvimento humano, apresenta os piores resultados em acesso e qualidade da educação entre as cidades analisadas anteriormente. Isso ressalta a necessidade de ações como as da Passos Mágicos nessa região.</a:t>
            </a:r>
          </a:p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400" dirty="0"/>
              <a:t>Em suma, os projetos sociais educativos em Embu-Guaçu são fundamentais para o desenvolvimento social e econômico da cidade. Representam esperança e oportunidade, construindo um caminho mais justo e próspero. Portanto, é essencial continuar apoiando e expandindo essas ações, garantindo que todos na região alcancem seu pleno potencial e contribuam positivamente para a sociedade.</a:t>
            </a:r>
          </a:p>
        </p:txBody>
      </p:sp>
    </p:spTree>
    <p:extLst>
      <p:ext uri="{BB962C8B-B14F-4D97-AF65-F5344CB8AC3E}">
        <p14:creationId xmlns:p14="http://schemas.microsoft.com/office/powerpoint/2010/main" val="2562705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526616-F706-4249-9A7C-EA3985ED97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724" y="1678220"/>
            <a:ext cx="7007942" cy="381345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hlinkClick r:id="rId2"/>
              </a:rPr>
              <a:t>https://github.com/OsvaldoCaio/data-analytics-postech-fiap/tree/main/Fase%205%20-%20Deep%20Learning%20and%20Unstructured%20Data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hlinkClick r:id="rId3"/>
              </a:rPr>
              <a:t>https://app.powerbi.com/links/srOuVoQJ0R?ctid=c56c8edc-eeb7-4c14-a1c4-c7215b5b0ad6&amp;pbi_source=linkShare</a:t>
            </a:r>
            <a:r>
              <a:rPr lang="en-US" sz="1600" dirty="0"/>
              <a:t>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hlinkClick r:id="rId4"/>
              </a:rPr>
              <a:t>https://passosmagicos.org.br/</a:t>
            </a:r>
            <a:r>
              <a:rPr lang="en-US" sz="1600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hlinkClick r:id="rId5"/>
              </a:rPr>
              <a:t>https://censo2022.ibge.gov.br/panorama/</a:t>
            </a:r>
            <a:r>
              <a:rPr lang="en-US" sz="16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hlinkClick r:id="rId6"/>
              </a:rPr>
              <a:t>https://qedu.org.br/municipio/3515103-embu-guacu/baixar-dados</a:t>
            </a:r>
            <a:r>
              <a:rPr lang="en-US" sz="16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0" name="Caixa de texto 66">
            <a:extLst>
              <a:ext uri="{FF2B5EF4-FFF2-40B4-BE49-F238E27FC236}">
                <a16:creationId xmlns:a16="http://schemas.microsoft.com/office/drawing/2014/main" id="{EC2D36C0-192D-34B4-5041-C17F3EAAC862}"/>
              </a:ext>
            </a:extLst>
          </p:cNvPr>
          <p:cNvSpPr txBox="1"/>
          <p:nvPr/>
        </p:nvSpPr>
        <p:spPr>
          <a:xfrm>
            <a:off x="726781" y="273553"/>
            <a:ext cx="9040217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pt-BR"/>
            </a:defPPr>
            <a:lvl1pPr>
              <a:lnSpc>
                <a:spcPts val="4000"/>
              </a:lnSpc>
              <a:defRPr lang="pt-BR"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n-US" dirty="0"/>
              <a:t>LINKS E REFERÊNCIAS</a:t>
            </a:r>
            <a:endParaRPr lang="pt-BR" dirty="0"/>
          </a:p>
        </p:txBody>
      </p:sp>
      <p:pic>
        <p:nvPicPr>
          <p:cNvPr id="2052" name="Picture 4" descr="Book Generic color lineal-color icon">
            <a:extLst>
              <a:ext uri="{FF2B5EF4-FFF2-40B4-BE49-F238E27FC236}">
                <a16:creationId xmlns:a16="http://schemas.microsoft.com/office/drawing/2014/main" id="{349A4F28-D127-2521-9A94-5844E35BF0D1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07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OBJETIVO PROFESSOR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A866E2A-500D-4CAD-AA20-5C272EC14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86EAFF-ED28-BC58-6D97-6CD7A567D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238404"/>
            <a:ext cx="10126362" cy="4749946"/>
          </a:xfrm>
          <a:ln>
            <a:noFill/>
          </a:ln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dirty="0"/>
              <a:t>O grande objetivo do </a:t>
            </a:r>
            <a:r>
              <a:rPr lang="pt-BR" sz="1600" dirty="0" err="1"/>
              <a:t>datathon</a:t>
            </a:r>
            <a:r>
              <a:rPr lang="pt-BR" sz="1600" dirty="0"/>
              <a:t> é você como um cientista de dados criar uma proposta preditiva ou como um(a) analista de dados realizar uma proposta analítica para demonstrar o impacto que a ONG “Passos Mágicos” tem realizado sobre a comunidade que atende. A associação busca instrumentalizar o uso da educação como ferramenta para a mudança das condições de vida das crianças e jovens em vulnerabilidade social. Com base no </a:t>
            </a:r>
            <a:r>
              <a:rPr lang="pt-BR" sz="1600" dirty="0" err="1"/>
              <a:t>dataset</a:t>
            </a:r>
            <a:r>
              <a:rPr lang="pt-BR" sz="1600" dirty="0"/>
              <a:t> de pesquisa extensiva do desenvolvimento educacional no período de 2020, 2021 e 2023, você pode entregar uma das seguintes propostas: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Proposta analítica </a:t>
            </a:r>
            <a:r>
              <a:rPr lang="pt-BR" sz="1600" dirty="0"/>
              <a:t>📊: Criar um </a:t>
            </a:r>
            <a:r>
              <a:rPr lang="pt-BR" sz="1600" dirty="0" err="1"/>
              <a:t>storytelling</a:t>
            </a:r>
            <a:r>
              <a:rPr lang="pt-BR" sz="1600" dirty="0"/>
              <a:t> para demonstrar os impactos que a ONG “Passos Mágicos” realizou sobre a performance de estudantes e levantar indicadores de performance. A ideia é realizar um dashboard e um </a:t>
            </a:r>
            <a:r>
              <a:rPr lang="pt-BR" sz="1600" dirty="0" err="1"/>
              <a:t>storytelling</a:t>
            </a:r>
            <a:r>
              <a:rPr lang="pt-BR" sz="1600" dirty="0"/>
              <a:t> contando uma história com os dados para auxiliar a Passos Mágicos a tomar as melhores decisões com base nos indicadores e conhecer o perfil dos estudantes.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Proposta preditiva</a:t>
            </a:r>
            <a:r>
              <a:rPr lang="pt-BR" sz="1600" dirty="0"/>
              <a:t>🔮: Criar um modelo preditivo para prever o comportamento do estudante com base em algumas variáveis que podem ser cruciais para a identificação do desenvolvimento do estudante. Na proposta preditiva, você pode utilizar a criatividade para propor uma solução de algoritmo supervisionado ou não supervisionado. A ideia é utilizar um dos conhecimentos aprendidos no curso como solução (machine learning, </a:t>
            </a:r>
            <a:r>
              <a:rPr lang="pt-BR" sz="1600" dirty="0" err="1"/>
              <a:t>deep</a:t>
            </a:r>
            <a:r>
              <a:rPr lang="pt-BR" sz="1600" dirty="0"/>
              <a:t> learning ou processamento de linguagem natural).</a:t>
            </a: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tabLst>
                <a:tab pos="1005840" algn="l"/>
              </a:tabLst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14601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OBJETIVO PROFESSOR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A866E2A-500D-4CAD-AA20-5C272EC14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86EAFF-ED28-BC58-6D97-6CD7A567D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238404"/>
            <a:ext cx="10126362" cy="4749946"/>
          </a:xfrm>
          <a:ln>
            <a:noFill/>
          </a:ln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Base de dados </a:t>
            </a:r>
            <a:r>
              <a:rPr lang="pt-BR" sz="1600" dirty="0"/>
              <a:t>🎲: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dirty="0"/>
              <a:t>A base de dados contém informações educacionais e socioeconômica dos estudantes da Passos mágicos. Vão ser disponibilizadas duas bases de dados com as características de desenvolvimento educacional e questões socioeconômicas dos estudantes e um dicionário de dados com o mapeamento de todas as variáveis. Além da base de dados, alguns relatórios de pesquisa realizada pela Passos Mágicos também serão disponibilizados para auxiliar no conhecimento do negócio.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A entrega </a:t>
            </a:r>
            <a:r>
              <a:rPr lang="pt-BR" sz="1600" dirty="0"/>
              <a:t>🔗: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dirty="0"/>
              <a:t>⚠️ É importante ressaltar que o grupo pode optar em entregar apenas uma proposta ou também as duas. Caso você opte pela proposta analítica, a entrega deve ser um dashboard ou um relatório contendo do a análise dos dados. Caso você opte pela proposta preditiva, a entrega é um modelo preditivo com o </a:t>
            </a:r>
            <a:r>
              <a:rPr lang="pt-BR" sz="1600" dirty="0" err="1"/>
              <a:t>deploy</a:t>
            </a:r>
            <a:r>
              <a:rPr lang="pt-BR" sz="1600" dirty="0"/>
              <a:t> realizado no </a:t>
            </a:r>
            <a:r>
              <a:rPr lang="pt-BR" sz="1600" dirty="0" err="1"/>
              <a:t>Streamlit</a:t>
            </a:r>
            <a:r>
              <a:rPr lang="pt-BR" sz="1600" dirty="0"/>
              <a:t>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dirty="0"/>
              <a:t>Você pode subir seu projeto no repositório do seu </a:t>
            </a:r>
            <a:r>
              <a:rPr lang="pt-BR" sz="1600" dirty="0" err="1"/>
              <a:t>github</a:t>
            </a:r>
            <a:r>
              <a:rPr lang="pt-BR" sz="1600" dirty="0"/>
              <a:t> e compartilhar o link do projeto na plataforma com os arquivos utilizados e o link do seu dashboard ou modelo preditivo.</a:t>
            </a: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tabLst>
                <a:tab pos="1005840" algn="l"/>
              </a:tabLst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915888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/>
          <a:lstStyle/>
          <a:p>
            <a:r>
              <a:rPr lang="en-US" b="1" dirty="0"/>
              <a:t>A HISTÓRIA</a:t>
            </a:r>
          </a:p>
          <a:p>
            <a:r>
              <a:rPr lang="en-US" b="1" dirty="0"/>
              <a:t>O QUE FAZEM?</a:t>
            </a:r>
          </a:p>
          <a:p>
            <a:r>
              <a:rPr lang="en-US" b="1" dirty="0"/>
              <a:t>MISSÃO, VISÃO E VALORES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1DF51-B45F-48A6-BCB0-F9F3E225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1D8-7F53-435E-8E05-EEF9FB7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Paralelogramo 8">
            <a:extLst>
              <a:ext uri="{FF2B5EF4-FFF2-40B4-BE49-F238E27FC236}">
                <a16:creationId xmlns:a16="http://schemas.microsoft.com/office/drawing/2014/main" id="{7F3ED213-8FDA-16F7-08D9-9BF9CAEC8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6014144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 descr="Texto&#10;&#10;Descrição gerada automaticamente com confiança média">
            <a:extLst>
              <a:ext uri="{FF2B5EF4-FFF2-40B4-BE49-F238E27FC236}">
                <a16:creationId xmlns:a16="http://schemas.microsoft.com/office/drawing/2014/main" id="{5F2A122B-0D1A-4F3A-F313-B213F3F6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14" y="2372904"/>
            <a:ext cx="4518504" cy="18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49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ítulo 67" hidden="1">
            <a:extLst>
              <a:ext uri="{FF2B5EF4-FFF2-40B4-BE49-F238E27FC236}">
                <a16:creationId xmlns:a16="http://schemas.microsoft.com/office/drawing/2014/main" id="{3D46526D-118F-4F6F-BAE0-066F422E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Slide de recursos humanos 3</a:t>
            </a:r>
          </a:p>
        </p:txBody>
      </p:sp>
      <p:pic>
        <p:nvPicPr>
          <p:cNvPr id="122" name="Imagem 121">
            <a:extLst>
              <a:ext uri="{FF2B5EF4-FFF2-40B4-BE49-F238E27FC236}">
                <a16:creationId xmlns:a16="http://schemas.microsoft.com/office/drawing/2014/main" id="{470070FC-19D0-4354-9BC9-608A5DC4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2895600"/>
              <a:gd name="connsiteX1" fmla="*/ 12192000 w 12192000"/>
              <a:gd name="connsiteY1" fmla="*/ 0 h 2895600"/>
              <a:gd name="connsiteX2" fmla="*/ 12192000 w 12192000"/>
              <a:gd name="connsiteY2" fmla="*/ 2895600 h 2895600"/>
              <a:gd name="connsiteX3" fmla="*/ 0 w 12192000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600">
                <a:moveTo>
                  <a:pt x="0" y="0"/>
                </a:moveTo>
                <a:lnTo>
                  <a:pt x="12192000" y="0"/>
                </a:lnTo>
                <a:lnTo>
                  <a:pt x="12192000" y="2895600"/>
                </a:lnTo>
                <a:lnTo>
                  <a:pt x="0" y="2895600"/>
                </a:lnTo>
                <a:close/>
              </a:path>
            </a:pathLst>
          </a:custGeom>
        </p:spPr>
      </p:pic>
      <p:sp>
        <p:nvSpPr>
          <p:cNvPr id="123" name="Retângulo 122">
            <a:extLst>
              <a:ext uri="{FF2B5EF4-FFF2-40B4-BE49-F238E27FC236}">
                <a16:creationId xmlns:a16="http://schemas.microsoft.com/office/drawing/2014/main" id="{C9C2C56A-C4D4-4578-84E9-27FD62603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241C7FC4-FEFA-4A96-9749-9068C686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3961053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6" name="Imagem 65" descr="Texto&#10;&#10;Descrição gerada automaticamente com confiança média">
            <a:extLst>
              <a:ext uri="{FF2B5EF4-FFF2-40B4-BE49-F238E27FC236}">
                <a16:creationId xmlns:a16="http://schemas.microsoft.com/office/drawing/2014/main" id="{3CE3F69B-2CDA-6E45-5AB5-2B3F5B422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49" y="2566656"/>
            <a:ext cx="3308422" cy="1320401"/>
          </a:xfrm>
          <a:prstGeom prst="rect">
            <a:avLst/>
          </a:prstGeom>
        </p:spPr>
      </p:pic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B99A4126-64A7-4FFF-6C48-4DC0CBD51394}"/>
              </a:ext>
            </a:extLst>
          </p:cNvPr>
          <p:cNvSpPr txBox="1">
            <a:spLocks/>
          </p:cNvSpPr>
          <p:nvPr/>
        </p:nvSpPr>
        <p:spPr>
          <a:xfrm>
            <a:off x="4173120" y="1129662"/>
            <a:ext cx="7806813" cy="51089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história</a:t>
            </a:r>
          </a:p>
          <a:p>
            <a:pPr marL="0" indent="0" fontAlgn="base">
              <a:buNone/>
            </a:pPr>
            <a:endParaRPr lang="pt-BR" sz="1600" b="1" dirty="0"/>
          </a:p>
          <a:p>
            <a:pPr marL="0" indent="0" fontAlgn="base">
              <a:buNone/>
            </a:pPr>
            <a:r>
              <a:rPr lang="pt-BR" sz="1600" dirty="0"/>
              <a:t>A Associação Passos Mágicos tem uma trajetória de 30 anos de atuação, trabalhando na transformação da vida de crianças e jovens de baixa renda os levando a melhores oportunidades de vida.</a:t>
            </a:r>
          </a:p>
          <a:p>
            <a:pPr marL="0" indent="0" fontAlgn="base">
              <a:buNone/>
            </a:pPr>
            <a:r>
              <a:rPr lang="pt-BR" sz="1600" dirty="0"/>
              <a:t>A transformação, idealizada por Michelle </a:t>
            </a:r>
            <a:r>
              <a:rPr lang="pt-BR" sz="1600" dirty="0" err="1"/>
              <a:t>Flues</a:t>
            </a:r>
            <a:r>
              <a:rPr lang="pt-BR" sz="1600" dirty="0"/>
              <a:t> e </a:t>
            </a:r>
            <a:r>
              <a:rPr lang="pt-BR" sz="1600" dirty="0" err="1"/>
              <a:t>Dimetri</a:t>
            </a:r>
            <a:r>
              <a:rPr lang="pt-BR" sz="1600" dirty="0"/>
              <a:t> </a:t>
            </a:r>
            <a:r>
              <a:rPr lang="pt-BR" sz="1600" dirty="0" err="1"/>
              <a:t>Ivanoff</a:t>
            </a:r>
            <a:r>
              <a:rPr lang="pt-BR" sz="1600" dirty="0"/>
              <a:t>, começou em 1992, atuando dentro de orfanatos, no </a:t>
            </a:r>
            <a:r>
              <a:rPr lang="pt-BR" sz="1600" u="sng" dirty="0"/>
              <a:t>município de Embu-Guaçu</a:t>
            </a:r>
            <a:r>
              <a:rPr lang="pt-BR" sz="1600" dirty="0"/>
              <a:t>.</a:t>
            </a:r>
          </a:p>
          <a:p>
            <a:pPr marL="0" indent="0" fontAlgn="base">
              <a:buNone/>
            </a:pPr>
            <a:r>
              <a:rPr lang="pt-BR" sz="1600" dirty="0"/>
              <a:t>Em 2016, depois de anos de atuação, decidem ampliar o programa para que mais jovens tivessem acesso a essa fórmula mágica para transformação que inclui: educação de qualidade, auxílio psicológico/psicopedagógico, ampliação de sua visão de mundo e protagonismo. Passaram então a atuar como um projeto social e educacional, criando assim a Associação Passos Mágicos.</a:t>
            </a:r>
          </a:p>
          <a:p>
            <a:pPr marL="0" indent="0" fontAlgn="base">
              <a:buNone/>
            </a:pPr>
            <a:endParaRPr lang="pt-BR" sz="1600" dirty="0"/>
          </a:p>
          <a:p>
            <a:pPr marL="0" indent="0" fontAlgn="base">
              <a:buNone/>
            </a:pPr>
            <a:r>
              <a:rPr lang="pt-BR" sz="1600" b="1" dirty="0"/>
              <a:t>Acesse o site</a:t>
            </a:r>
            <a:r>
              <a:rPr lang="pt-BR" sz="1600" dirty="0"/>
              <a:t>: </a:t>
            </a:r>
            <a:r>
              <a:rPr lang="pt-BR" sz="1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https://passosmagicos.org.br/</a:t>
            </a:r>
            <a:r>
              <a:rPr lang="pt-BR" sz="1600" dirty="0"/>
              <a:t> </a:t>
            </a:r>
          </a:p>
        </p:txBody>
      </p:sp>
      <p:grpSp>
        <p:nvGrpSpPr>
          <p:cNvPr id="69" name="Grupo 93" descr="É esta imagem de uma forma de resumo. ">
            <a:extLst>
              <a:ext uri="{FF2B5EF4-FFF2-40B4-BE49-F238E27FC236}">
                <a16:creationId xmlns:a16="http://schemas.microsoft.com/office/drawing/2014/main" id="{22040B66-3D8A-32E0-CDBD-5B214F03E051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70" name="Forma Livre 10">
              <a:extLst>
                <a:ext uri="{FF2B5EF4-FFF2-40B4-BE49-F238E27FC236}">
                  <a16:creationId xmlns:a16="http://schemas.microsoft.com/office/drawing/2014/main" id="{FCEE2205-A874-F8A2-9FF7-494E23CFC26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4" name="Forma Livre 11">
              <a:extLst>
                <a:ext uri="{FF2B5EF4-FFF2-40B4-BE49-F238E27FC236}">
                  <a16:creationId xmlns:a16="http://schemas.microsoft.com/office/drawing/2014/main" id="{667D1140-EB39-5C9B-6DCB-0C133726DAD3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5" name="Forma Livre 12">
              <a:extLst>
                <a:ext uri="{FF2B5EF4-FFF2-40B4-BE49-F238E27FC236}">
                  <a16:creationId xmlns:a16="http://schemas.microsoft.com/office/drawing/2014/main" id="{4D25A13E-4D60-447E-2D97-2A87A8F00210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860944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ítulo 67" hidden="1">
            <a:extLst>
              <a:ext uri="{FF2B5EF4-FFF2-40B4-BE49-F238E27FC236}">
                <a16:creationId xmlns:a16="http://schemas.microsoft.com/office/drawing/2014/main" id="{3D46526D-118F-4F6F-BAE0-066F422E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Slide de recursos humanos 3</a:t>
            </a:r>
          </a:p>
        </p:txBody>
      </p:sp>
      <p:pic>
        <p:nvPicPr>
          <p:cNvPr id="122" name="Imagem 121">
            <a:extLst>
              <a:ext uri="{FF2B5EF4-FFF2-40B4-BE49-F238E27FC236}">
                <a16:creationId xmlns:a16="http://schemas.microsoft.com/office/drawing/2014/main" id="{470070FC-19D0-4354-9BC9-608A5DC4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2895600"/>
              <a:gd name="connsiteX1" fmla="*/ 12192000 w 12192000"/>
              <a:gd name="connsiteY1" fmla="*/ 0 h 2895600"/>
              <a:gd name="connsiteX2" fmla="*/ 12192000 w 12192000"/>
              <a:gd name="connsiteY2" fmla="*/ 2895600 h 2895600"/>
              <a:gd name="connsiteX3" fmla="*/ 0 w 12192000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600">
                <a:moveTo>
                  <a:pt x="0" y="0"/>
                </a:moveTo>
                <a:lnTo>
                  <a:pt x="12192000" y="0"/>
                </a:lnTo>
                <a:lnTo>
                  <a:pt x="12192000" y="2895600"/>
                </a:lnTo>
                <a:lnTo>
                  <a:pt x="0" y="2895600"/>
                </a:lnTo>
                <a:close/>
              </a:path>
            </a:pathLst>
          </a:custGeom>
        </p:spPr>
      </p:pic>
      <p:sp>
        <p:nvSpPr>
          <p:cNvPr id="123" name="Retângulo 122">
            <a:extLst>
              <a:ext uri="{FF2B5EF4-FFF2-40B4-BE49-F238E27FC236}">
                <a16:creationId xmlns:a16="http://schemas.microsoft.com/office/drawing/2014/main" id="{C9C2C56A-C4D4-4578-84E9-27FD62603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241C7FC4-FEFA-4A96-9749-9068C686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3961053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6" name="Imagem 65" descr="Texto&#10;&#10;Descrição gerada automaticamente com confiança média">
            <a:extLst>
              <a:ext uri="{FF2B5EF4-FFF2-40B4-BE49-F238E27FC236}">
                <a16:creationId xmlns:a16="http://schemas.microsoft.com/office/drawing/2014/main" id="{3CE3F69B-2CDA-6E45-5AB5-2B3F5B422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49" y="2566656"/>
            <a:ext cx="3308422" cy="1320401"/>
          </a:xfrm>
          <a:prstGeom prst="rect">
            <a:avLst/>
          </a:prstGeom>
        </p:spPr>
      </p:pic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B99A4126-64A7-4FFF-6C48-4DC0CBD51394}"/>
              </a:ext>
            </a:extLst>
          </p:cNvPr>
          <p:cNvSpPr txBox="1">
            <a:spLocks/>
          </p:cNvSpPr>
          <p:nvPr/>
        </p:nvSpPr>
        <p:spPr>
          <a:xfrm>
            <a:off x="4173120" y="1129662"/>
            <a:ext cx="7806813" cy="51089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que fazem?</a:t>
            </a:r>
          </a:p>
          <a:p>
            <a:pPr marL="0" indent="0" fontAlgn="base">
              <a:buNone/>
            </a:pPr>
            <a:endParaRPr lang="pt-BR" sz="1600" b="1" dirty="0"/>
          </a:p>
          <a:p>
            <a:pPr marL="0" indent="0" fontAlgn="base">
              <a:buNone/>
            </a:pPr>
            <a:r>
              <a:rPr lang="pt-BR" sz="1600" dirty="0"/>
              <a:t>Oferecem um programa de educação de qualidade para crianças e jovens do município de Embu-Guaçu.</a:t>
            </a:r>
          </a:p>
          <a:p>
            <a:pPr marL="0" indent="0" fontAlgn="base">
              <a:buNone/>
            </a:pPr>
            <a:r>
              <a:rPr lang="pt-BR" sz="1600" dirty="0"/>
              <a:t>Aceleração do Conhecimento: Educação de qualidade, programas educacionais, assistência psicológica e ampliação da visão de mundo. Conheça mais sobre nosso trabalho.</a:t>
            </a:r>
          </a:p>
          <a:p>
            <a:pPr marL="0" indent="0" fontAlgn="base">
              <a:buNone/>
            </a:pPr>
            <a:r>
              <a:rPr lang="pt-BR" sz="1600" dirty="0"/>
              <a:t>Programas Especiais: Conheça o projeto de apadrinhamento e de intercâmbio, visando uma maior integração dos alunos com diferentes ambientes e culturas.</a:t>
            </a:r>
          </a:p>
          <a:p>
            <a:pPr marL="0" indent="0" fontAlgn="base">
              <a:buNone/>
            </a:pPr>
            <a:r>
              <a:rPr lang="pt-BR" sz="1600" dirty="0"/>
              <a:t>Eventos e Ações Sociais: Anualmente, em prol dos alunos, são promovidas campanhas de arrecadação para presentear as centenas de crianças e adolescentes Passos Mágicos.</a:t>
            </a:r>
          </a:p>
          <a:p>
            <a:pPr marL="0" indent="0" fontAlgn="base">
              <a:buNone/>
            </a:pPr>
            <a:r>
              <a:rPr lang="pt-BR" sz="1600" dirty="0"/>
              <a:t>Parceiros e Apoiadores: Conheça empresas parceiras e apoiadoras que nos ajudam a dar vida aos nossos projetos de transformação.</a:t>
            </a:r>
          </a:p>
        </p:txBody>
      </p:sp>
      <p:grpSp>
        <p:nvGrpSpPr>
          <p:cNvPr id="2" name="Grupo 93" descr="É esta imagem de uma forma de resumo. ">
            <a:extLst>
              <a:ext uri="{FF2B5EF4-FFF2-40B4-BE49-F238E27FC236}">
                <a16:creationId xmlns:a16="http://schemas.microsoft.com/office/drawing/2014/main" id="{8D67E765-92FC-2E41-B139-A4AEC9F9E04D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3" name="Forma Livre 10">
              <a:extLst>
                <a:ext uri="{FF2B5EF4-FFF2-40B4-BE49-F238E27FC236}">
                  <a16:creationId xmlns:a16="http://schemas.microsoft.com/office/drawing/2014/main" id="{0D9EC4A8-F3D7-F980-ECF3-B7DCD1E3311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" name="Forma Livre 11">
              <a:extLst>
                <a:ext uri="{FF2B5EF4-FFF2-40B4-BE49-F238E27FC236}">
                  <a16:creationId xmlns:a16="http://schemas.microsoft.com/office/drawing/2014/main" id="{C17DD91D-DED6-0163-CB5F-3167836E5C2E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" name="Forma Livre 12">
              <a:extLst>
                <a:ext uri="{FF2B5EF4-FFF2-40B4-BE49-F238E27FC236}">
                  <a16:creationId xmlns:a16="http://schemas.microsoft.com/office/drawing/2014/main" id="{24631113-E276-082F-BA67-5BE0BA406EF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20907335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3D3B2D6-6B1C-4F64-807F-0FF223861F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580B19-6BDD-4CE4-B66E-A7A0D928F6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A5D3A3-379F-4885-9B8F-586D59BB1A8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_GradientVTI</Template>
  <TotalTime>0</TotalTime>
  <Words>4852</Words>
  <Application>Microsoft Office PowerPoint</Application>
  <PresentationFormat>Widescreen</PresentationFormat>
  <Paragraphs>463</Paragraphs>
  <Slides>41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8" baseType="lpstr">
      <vt:lpstr>Arial</vt:lpstr>
      <vt:lpstr>Biome Light</vt:lpstr>
      <vt:lpstr>Calibri</vt:lpstr>
      <vt:lpstr>Segoe UI</vt:lpstr>
      <vt:lpstr>Univers</vt:lpstr>
      <vt:lpstr>Wingdings</vt:lpstr>
      <vt:lpstr>GradientVTI</vt:lpstr>
      <vt:lpstr>Apresentação do PowerPoint</vt:lpstr>
      <vt:lpstr>Slide de recursos humanos 2</vt:lpstr>
      <vt:lpstr>DEFINIÇÕES</vt:lpstr>
      <vt:lpstr>OBJETIVO SITE</vt:lpstr>
      <vt:lpstr>OBJETIVO PROFESSOR</vt:lpstr>
      <vt:lpstr>OBJETIVO PROFESSOR</vt:lpstr>
      <vt:lpstr>Apresentação do PowerPoint</vt:lpstr>
      <vt:lpstr>Slide de recursos humanos 3</vt:lpstr>
      <vt:lpstr>Slide de recursos humanos 3</vt:lpstr>
      <vt:lpstr>Slide de recursos humanos 3</vt:lpstr>
      <vt:lpstr>BANCO DE DADOS</vt:lpstr>
      <vt:lpstr>ESTRUTURA</vt:lpstr>
      <vt:lpstr>A CIDADE DE EMBU-GUAÇU</vt:lpstr>
      <vt:lpstr>PESQUISA EMBU-GUAÇU</vt:lpstr>
      <vt:lpstr>DICIONÁRIO ANÁLISE MUNICÍPIOS</vt:lpstr>
      <vt:lpstr>GRÁFICOS E COMPARATIVOS</vt:lpstr>
      <vt:lpstr>GRÁFICOS E COMPARATIVOS</vt:lpstr>
      <vt:lpstr>GRÁFICOS E COMPARATIVOS</vt:lpstr>
      <vt:lpstr>GRÁFICOS E COMPARATIVOS</vt:lpstr>
      <vt:lpstr>GRÁFICOS E COMPARATIVOS</vt:lpstr>
      <vt:lpstr>GRÁFICOS E COMPARATIVOS</vt:lpstr>
      <vt:lpstr>DADOS PASSOS MÁGICOS</vt:lpstr>
      <vt:lpstr>DICIONÁRIO</vt:lpstr>
      <vt:lpstr>Apresentação do PowerPoint</vt:lpstr>
      <vt:lpstr>GOOGLE COLAB</vt:lpstr>
      <vt:lpstr>GOOGLE COLAB</vt:lpstr>
      <vt:lpstr>GOOGLE COLAB</vt:lpstr>
      <vt:lpstr>EVOLUÇÃO NOTAS INDE E MÉDIAS</vt:lpstr>
      <vt:lpstr>EVOLUÇÃO NOTAS INDE E MÉDIAS</vt:lpstr>
      <vt:lpstr>ALUNOS X UNIVERSITÁRIOS</vt:lpstr>
      <vt:lpstr>PROJEÇÃO 2024</vt:lpstr>
      <vt:lpstr>PEDRAS CONCEITOS INDE</vt:lpstr>
      <vt:lpstr>PEDRAS CONCEITOS INDE</vt:lpstr>
      <vt:lpstr>POWER BI</vt:lpstr>
      <vt:lpstr>Apresentação do PowerPoint</vt:lpstr>
      <vt:lpstr>Apresentação do PowerPoint</vt:lpstr>
      <vt:lpstr>Apresentação do PowerPoint</vt:lpstr>
      <vt:lpstr>AVALIAÇÃO DO POWER BI</vt:lpstr>
      <vt:lpstr>CONSIDERAÇÕES FINAIS</vt:lpstr>
      <vt:lpstr>Slide de recursos humanos 9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2021-04-27T15:34:38Z</dcterms:created>
  <dcterms:modified xsi:type="dcterms:W3CDTF">2024-08-02T00:50:57Z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